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1" r:id="rId2"/>
    <p:sldId id="276" r:id="rId3"/>
    <p:sldId id="275" r:id="rId4"/>
    <p:sldId id="277" r:id="rId5"/>
    <p:sldId id="284" r:id="rId6"/>
    <p:sldId id="286" r:id="rId7"/>
    <p:sldId id="289" r:id="rId8"/>
    <p:sldId id="291" r:id="rId9"/>
    <p:sldId id="288" r:id="rId10"/>
    <p:sldId id="279" r:id="rId11"/>
    <p:sldId id="283" r:id="rId12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30355-9991-4BFE-9C2F-537AC3B7BAC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24103-FF58-4299-B489-B93CC66F95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1513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0404C-ECE2-46AE-8C7D-99FDCAB0592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53039-0442-4D48-B16D-39FF26F19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741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4716-385A-44C9-8534-AE1A368736E7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94AF-2E56-45EA-825A-437B085E4948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E15B-FE8C-4AC9-B46C-4D510BECCE31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804E-9EF6-49B6-A0BA-9985D724DA13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986A-AECC-4AD3-A599-6FB97E2844EC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6B2-4C22-4D0B-8A59-EF8794C95580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F8F1-1930-4194-BBC2-1EC7FE006721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BA72-9FA8-43CE-A433-17A1B17AE2AC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A702-1FF4-4BDA-922D-9D260B670840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EDED-CA99-4239-8D3D-14C2DEB0CA31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0C-5DE1-4270-AD30-DFA4F07D02CD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3E588E-8E19-4A4A-B18C-0D37A16E5B1D}" type="datetime1">
              <a:rPr lang="ru-RU" smtClean="0"/>
              <a:pPr/>
              <a:t>14.12.2015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395536" y="1484784"/>
            <a:ext cx="8424936" cy="2880320"/>
          </a:xfrm>
          <a:prstGeom prst="snip2SameRect">
            <a:avLst>
              <a:gd name="adj1" fmla="val 3579"/>
              <a:gd name="adj2" fmla="val 0"/>
            </a:avLst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chilly" dir="t"/>
          </a:scene3d>
          <a:sp3d extrusionH="76200" prstMaterial="powder">
            <a:bevelT w="107950" h="101600"/>
            <a:extrusionClr>
              <a:srgbClr val="CCFF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5445224"/>
            <a:ext cx="9036496" cy="11521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Докладчик: Шипилова Е.В. –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заместитель Министра труда и социального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развития Омской 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z="100" smtClean="0"/>
              <a:pPr/>
              <a:t>1</a:t>
            </a:fld>
            <a:endParaRPr lang="ru-RU" sz="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08520" y="1628800"/>
            <a:ext cx="9289032" cy="258532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rgbClr val="CCFFFF"/>
            </a:extrusion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  <a:t>"О поддержке социально </a:t>
            </a:r>
            <a:b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  <a:t>ориентированных некоммерческих организаций, осуществляющих </a:t>
            </a:r>
            <a:b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  <a:t>деятельность на территории </a:t>
            </a:r>
            <a:b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  <a:t>Омской области"</a:t>
            </a:r>
            <a:endParaRPr lang="en-US" sz="30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95536" y="5517232"/>
            <a:ext cx="83529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908720"/>
            <a:ext cx="8640960" cy="576064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467544" y="2276872"/>
            <a:ext cx="8280920" cy="970944"/>
            <a:chOff x="268637" y="6459"/>
            <a:chExt cx="4303363" cy="724407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68637" y="6459"/>
              <a:ext cx="4303363" cy="724407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5"/>
            <p:cNvSpPr/>
            <p:nvPr/>
          </p:nvSpPr>
          <p:spPr>
            <a:xfrm>
              <a:off x="349472" y="51131"/>
              <a:ext cx="4177856" cy="5636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827584" y="2276872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 разработке и реализации социально значимых проектов (программ), в том числе направленных на предоставление социальных услуг населению</a:t>
            </a:r>
            <a:endParaRPr lang="ru-RU" sz="2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10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3" name="Группа 38"/>
          <p:cNvGrpSpPr/>
          <p:nvPr/>
        </p:nvGrpSpPr>
        <p:grpSpPr>
          <a:xfrm>
            <a:off x="35496" y="44624"/>
            <a:ext cx="8424935" cy="677703"/>
            <a:chOff x="107505" y="44624"/>
            <a:chExt cx="8424935" cy="677703"/>
          </a:xfrm>
        </p:grpSpPr>
        <p:sp>
          <p:nvSpPr>
            <p:cNvPr id="40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41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Блок-схема: альтернативный процесс 10"/>
          <p:cNvSpPr/>
          <p:nvPr/>
        </p:nvSpPr>
        <p:spPr>
          <a:xfrm>
            <a:off x="971600" y="980728"/>
            <a:ext cx="7200800" cy="936104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Учреждения социальной сферы должны оказывать всестороннее содействие НКО:</a:t>
            </a:r>
            <a:endParaRPr lang="ru-RU" sz="22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467544" y="3645024"/>
            <a:ext cx="8280920" cy="1080120"/>
            <a:chOff x="304800" y="6459"/>
            <a:chExt cx="4267200" cy="915120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755576" y="3645024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направлении социально значимых проектов для участия в конкурсных отборах в целях привлечения средств федерального бюджета и внебюджетных фондов</a:t>
            </a:r>
            <a:endParaRPr lang="ru-RU" sz="2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539552" y="234888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539552" y="371703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5517232"/>
            <a:ext cx="835292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/>
              <a:t>Учреждения социальной сферы совместно с органами местного </a:t>
            </a:r>
            <a:r>
              <a:rPr lang="ru-RU" sz="1900" b="1" smtClean="0"/>
              <a:t>самоуправления должны оказывать НКО организационную</a:t>
            </a:r>
            <a:r>
              <a:rPr lang="ru-RU" sz="1900" b="1" dirty="0" smtClean="0"/>
              <a:t>, методическую, информационную и консультационную поддержку</a:t>
            </a:r>
            <a:endParaRPr lang="ru-RU" sz="19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395536" y="1484784"/>
            <a:ext cx="8424936" cy="2880320"/>
          </a:xfrm>
          <a:prstGeom prst="snip2SameRect">
            <a:avLst>
              <a:gd name="adj1" fmla="val 3579"/>
              <a:gd name="adj2" fmla="val 0"/>
            </a:avLst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chilly" dir="t"/>
          </a:scene3d>
          <a:sp3d extrusionH="76200" prstMaterial="powder">
            <a:bevelT w="107950" h="101600"/>
            <a:extrusionClr>
              <a:srgbClr val="CCFF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5445224"/>
            <a:ext cx="9036496" cy="11521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Докладчик: Шипилова Е.В. –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заместитель Министра труда и социального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развития Омской 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z="100" smtClean="0"/>
              <a:pPr/>
              <a:t>11</a:t>
            </a:fld>
            <a:endParaRPr lang="ru-RU" sz="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08520" y="1628800"/>
            <a:ext cx="9289032" cy="258532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rgbClr val="CCFFFF"/>
            </a:extrusion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  <a:t>"О поддержке социально </a:t>
            </a:r>
            <a:b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  <a:t>ориентированных некоммерческих организаций, осуществляющих </a:t>
            </a:r>
            <a:b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  <a:t>деятельность на территории </a:t>
            </a:r>
            <a:b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Arial Black" pitchFamily="34" charset="0"/>
              </a:rPr>
              <a:t>Омской области"</a:t>
            </a:r>
            <a:endParaRPr lang="en-US" sz="30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251520" y="908720"/>
            <a:ext cx="8640960" cy="576064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24-конечная звезда 51"/>
          <p:cNvSpPr/>
          <p:nvPr/>
        </p:nvSpPr>
        <p:spPr>
          <a:xfrm>
            <a:off x="107504" y="980728"/>
            <a:ext cx="8856984" cy="5688632"/>
          </a:xfrm>
          <a:prstGeom prst="star24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2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043608" y="908720"/>
            <a:ext cx="7128792" cy="1368152"/>
            <a:chOff x="1043608" y="980728"/>
            <a:chExt cx="7128792" cy="136815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043608" y="980728"/>
              <a:ext cx="7128792" cy="1368152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Bookman Old Style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187624" y="1056930"/>
              <a:ext cx="684076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b="1" dirty="0" smtClean="0">
                  <a:solidFill>
                    <a:schemeClr val="bg1"/>
                  </a:solidFill>
                  <a:latin typeface="Bookman Old Style" pitchFamily="18" charset="0"/>
                </a:rPr>
                <a:t>На территории Омской области осуществляют деятельность более</a:t>
              </a:r>
              <a:r>
                <a:rPr lang="ru-RU" sz="2400" b="1" dirty="0" smtClean="0">
                  <a:solidFill>
                    <a:schemeClr val="bg1"/>
                  </a:solidFill>
                  <a:latin typeface="Bookman Old Style" pitchFamily="18" charset="0"/>
                </a:rPr>
                <a:t/>
              </a:r>
              <a:br>
                <a:rPr lang="ru-RU" sz="2400" b="1" dirty="0" smtClean="0">
                  <a:solidFill>
                    <a:schemeClr val="bg1"/>
                  </a:solidFill>
                  <a:latin typeface="Bookman Old Style" pitchFamily="18" charset="0"/>
                </a:rPr>
              </a:br>
              <a:r>
                <a:rPr lang="ru-RU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 </a:t>
              </a:r>
              <a:r>
                <a:rPr lang="ru-RU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400</a:t>
              </a:r>
              <a:r>
                <a:rPr lang="ru-RU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 </a:t>
              </a:r>
              <a:r>
                <a:rPr lang="ru-RU" sz="2200" b="1" dirty="0" smtClean="0">
                  <a:solidFill>
                    <a:schemeClr val="bg1"/>
                  </a:solidFill>
                  <a:latin typeface="Bookman Old Style" pitchFamily="18" charset="0"/>
                </a:rPr>
                <a:t>социально ориентированных НКО</a:t>
              </a:r>
              <a:endParaRPr lang="ru-RU" sz="2200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5496" y="44624"/>
            <a:ext cx="8424935" cy="677703"/>
            <a:chOff x="107505" y="44624"/>
            <a:chExt cx="8424935" cy="677703"/>
          </a:xfrm>
        </p:grpSpPr>
        <p:sp>
          <p:nvSpPr>
            <p:cNvPr id="13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14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Овал 18"/>
          <p:cNvSpPr/>
          <p:nvPr/>
        </p:nvSpPr>
        <p:spPr>
          <a:xfrm>
            <a:off x="251520" y="4509120"/>
            <a:ext cx="2592288" cy="1008112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другие направления</a:t>
            </a:r>
            <a:endParaRPr lang="ru-RU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6156176" y="4509120"/>
            <a:ext cx="2736304" cy="936104"/>
            <a:chOff x="5580112" y="3068960"/>
            <a:chExt cx="2520280" cy="923330"/>
          </a:xfrm>
        </p:grpSpPr>
        <p:sp>
          <p:nvSpPr>
            <p:cNvPr id="20" name="Овал 19"/>
            <p:cNvSpPr/>
            <p:nvPr/>
          </p:nvSpPr>
          <p:spPr>
            <a:xfrm>
              <a:off x="5580112" y="3068960"/>
              <a:ext cx="2520280" cy="86409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Bookman Old Style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652120" y="3068960"/>
              <a:ext cx="244827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реабилитация наркозависимых граждан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652121" y="2996952"/>
            <a:ext cx="3240358" cy="1284332"/>
            <a:chOff x="5245620" y="3068958"/>
            <a:chExt cx="2905593" cy="902109"/>
          </a:xfrm>
        </p:grpSpPr>
        <p:sp>
          <p:nvSpPr>
            <p:cNvPr id="27" name="Овал 26"/>
            <p:cNvSpPr/>
            <p:nvPr/>
          </p:nvSpPr>
          <p:spPr>
            <a:xfrm>
              <a:off x="5580111" y="3068958"/>
              <a:ext cx="2520280" cy="90210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Bookman Old Style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245620" y="3111239"/>
              <a:ext cx="2905593" cy="843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  реабилитация </a:t>
              </a:r>
              <a:b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</a:br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 лиц без </a:t>
              </a:r>
              <a:r>
                <a:rPr lang="ru-RU" b="1" dirty="0" err="1" smtClean="0">
                  <a:solidFill>
                    <a:schemeClr val="bg1"/>
                  </a:solidFill>
                  <a:latin typeface="Bookman Old Style" pitchFamily="18" charset="0"/>
                </a:rPr>
                <a:t>опреде</a:t>
              </a:r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-  ленного места жительства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987824" y="2492896"/>
            <a:ext cx="2952328" cy="1306512"/>
            <a:chOff x="2123728" y="2924944"/>
            <a:chExt cx="3024336" cy="864096"/>
          </a:xfrm>
        </p:grpSpPr>
        <p:sp>
          <p:nvSpPr>
            <p:cNvPr id="18" name="Овал 17"/>
            <p:cNvSpPr/>
            <p:nvPr/>
          </p:nvSpPr>
          <p:spPr>
            <a:xfrm>
              <a:off x="2123728" y="2924944"/>
              <a:ext cx="3024336" cy="86409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Bookman Old Style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132112" y="2964500"/>
              <a:ext cx="3015952" cy="793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поддержка </a:t>
              </a:r>
              <a:b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</a:br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семьи, материнства, отцовства и </a:t>
              </a:r>
              <a:b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</a:br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детства</a:t>
              </a:r>
              <a:endParaRPr lang="ru-RU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34" name="Стрелка вниз 33"/>
          <p:cNvSpPr/>
          <p:nvPr/>
        </p:nvSpPr>
        <p:spPr>
          <a:xfrm rot="5400000">
            <a:off x="2907027" y="4777477"/>
            <a:ext cx="360040" cy="399390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 rot="16200000">
            <a:off x="5747997" y="4773283"/>
            <a:ext cx="360040" cy="407778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 rot="14454888">
            <a:off x="5666989" y="3806765"/>
            <a:ext cx="395618" cy="851118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38" name="Стрелка вниз 37"/>
          <p:cNvSpPr/>
          <p:nvPr/>
        </p:nvSpPr>
        <p:spPr>
          <a:xfrm rot="10800000">
            <a:off x="4283968" y="3789040"/>
            <a:ext cx="360040" cy="432048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107504" y="2996952"/>
            <a:ext cx="2952328" cy="1296143"/>
            <a:chOff x="-159768" y="2276872"/>
            <a:chExt cx="3347864" cy="864096"/>
          </a:xfrm>
        </p:grpSpPr>
        <p:sp>
          <p:nvSpPr>
            <p:cNvPr id="61" name="Овал 60"/>
            <p:cNvSpPr/>
            <p:nvPr/>
          </p:nvSpPr>
          <p:spPr>
            <a:xfrm>
              <a:off x="35496" y="2276872"/>
              <a:ext cx="3070945" cy="86409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Bookman Old Style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-159768" y="2290111"/>
              <a:ext cx="3347864" cy="7892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организации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ветеранов, пенсионеров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и инвалидов</a:t>
              </a:r>
              <a:endParaRPr lang="ru-RU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35" name="Стрелка вниз 34"/>
          <p:cNvSpPr/>
          <p:nvPr/>
        </p:nvSpPr>
        <p:spPr>
          <a:xfrm rot="6870818">
            <a:off x="2921666" y="3824377"/>
            <a:ext cx="375246" cy="784109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75856" y="4221088"/>
            <a:ext cx="2448272" cy="10081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275856" y="4293096"/>
            <a:ext cx="2520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Деятельность НКО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рямоугольник 65"/>
          <p:cNvSpPr/>
          <p:nvPr/>
        </p:nvSpPr>
        <p:spPr>
          <a:xfrm>
            <a:off x="251520" y="908720"/>
            <a:ext cx="8640960" cy="576064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1860118" y="2239072"/>
            <a:ext cx="504056" cy="466257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3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5496" y="44624"/>
            <a:ext cx="8424935" cy="677703"/>
            <a:chOff x="107505" y="44624"/>
            <a:chExt cx="8424935" cy="677703"/>
          </a:xfrm>
        </p:grpSpPr>
        <p:sp>
          <p:nvSpPr>
            <p:cNvPr id="19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20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Блок-схема: альтернативный процесс 21"/>
          <p:cNvSpPr/>
          <p:nvPr/>
        </p:nvSpPr>
        <p:spPr>
          <a:xfrm>
            <a:off x="683568" y="1052736"/>
            <a:ext cx="7920880" cy="1261935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r>
              <a:rPr lang="ru-RU" sz="2000" b="1" dirty="0" smtClean="0"/>
              <a:t> 1 января 2015 года стартовал Федеральный закон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"Об основах социального обслуживания граждан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в Российской Федерации"</a:t>
            </a:r>
            <a:endParaRPr lang="ru-RU" sz="2000" b="1" dirty="0">
              <a:latin typeface="Bookman Old Style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611560" y="4509120"/>
            <a:ext cx="7992888" cy="1440160"/>
            <a:chOff x="304800" y="6459"/>
            <a:chExt cx="4267200" cy="760847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304800" y="6459"/>
              <a:ext cx="4267200" cy="760847"/>
            </a:xfrm>
            <a:prstGeom prst="roundRect">
              <a:avLst/>
            </a:prstGeom>
            <a:grpFill/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Скругленный прямоугольник 5"/>
            <p:cNvSpPr/>
            <p:nvPr/>
          </p:nvSpPr>
          <p:spPr>
            <a:xfrm>
              <a:off x="349472" y="51131"/>
              <a:ext cx="4177856" cy="677606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683567" y="4604935"/>
            <a:ext cx="792088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 соответствии с рекомендациями Министерства экономического развития Российской Федерации </a:t>
            </a:r>
            <a:r>
              <a:rPr lang="ru-RU" b="1" dirty="0" smtClean="0">
                <a:solidFill>
                  <a:srgbClr val="FF0000"/>
                </a:solidFill>
              </a:rPr>
              <a:t>с 2015 года не менее </a:t>
            </a:r>
            <a:r>
              <a:rPr lang="ru-RU" sz="2400" b="1" dirty="0" smtClean="0">
                <a:solidFill>
                  <a:srgbClr val="FF0000"/>
                </a:solidFill>
              </a:rPr>
              <a:t>50</a:t>
            </a:r>
            <a:r>
              <a:rPr lang="ru-RU" b="1" dirty="0" smtClean="0">
                <a:solidFill>
                  <a:srgbClr val="FF0000"/>
                </a:solidFill>
              </a:rPr>
              <a:t> % </a:t>
            </a:r>
            <a:r>
              <a:rPr lang="ru-RU" b="1" dirty="0" smtClean="0">
                <a:solidFill>
                  <a:schemeClr val="bg1"/>
                </a:solidFill>
              </a:rPr>
              <a:t>средств субсидий, предоставляемых НКО, должны быть направлены именно на оказание социальных услуг населению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683568" y="2708920"/>
            <a:ext cx="5328592" cy="1152128"/>
            <a:chOff x="304800" y="6459"/>
            <a:chExt cx="4267200" cy="760847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304800" y="6459"/>
              <a:ext cx="4267200" cy="760847"/>
            </a:xfrm>
            <a:prstGeom prst="roundRect">
              <a:avLst/>
            </a:prstGeom>
            <a:grpFill/>
            <a:ln w="25400"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5"/>
            <p:cNvSpPr/>
            <p:nvPr/>
          </p:nvSpPr>
          <p:spPr>
            <a:xfrm>
              <a:off x="349472" y="51131"/>
              <a:ext cx="4177856" cy="677606"/>
            </a:xfrm>
            <a:prstGeom prst="rect">
              <a:avLst/>
            </a:prstGeom>
            <a:grpFill/>
            <a:ln w="25400"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971600" y="2926685"/>
            <a:ext cx="4933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НКО получили право быть включенными в реестр поставщиков социальных услуг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D:\Мои документы\Pictures\бюллетень\442f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3866" y="2348880"/>
            <a:ext cx="1720542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115616" y="4797152"/>
            <a:ext cx="7344816" cy="1512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15616" y="3140968"/>
            <a:ext cx="7344816" cy="1512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115616" y="1772816"/>
            <a:ext cx="7344816" cy="1224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908720"/>
            <a:ext cx="8640960" cy="576064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51520" y="764704"/>
            <a:ext cx="8640960" cy="864096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/>
              <a:t>Президент Российской Федерации в Послании Федеральному Собранию предложил ряд конкретных решений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4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3" name="Группа 17"/>
          <p:cNvGrpSpPr/>
          <p:nvPr/>
        </p:nvGrpSpPr>
        <p:grpSpPr>
          <a:xfrm>
            <a:off x="35496" y="44624"/>
            <a:ext cx="8424935" cy="677703"/>
            <a:chOff x="107505" y="44624"/>
            <a:chExt cx="8424935" cy="677703"/>
          </a:xfrm>
        </p:grpSpPr>
        <p:sp>
          <p:nvSpPr>
            <p:cNvPr id="19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20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" name="Прямоугольник 35"/>
          <p:cNvSpPr/>
          <p:nvPr/>
        </p:nvSpPr>
        <p:spPr>
          <a:xfrm>
            <a:off x="1403648" y="3140968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Для </a:t>
            </a:r>
            <a:r>
              <a:rPr lang="ru-RU" b="1" dirty="0" smtClean="0">
                <a:solidFill>
                  <a:schemeClr val="bg1"/>
                </a:solidFill>
              </a:rPr>
              <a:t>Для НКО, которые зарекомендовали себя как безупречные партнёры государства, </a:t>
            </a:r>
            <a:r>
              <a:rPr lang="ru-RU" b="1" dirty="0" smtClean="0">
                <a:solidFill>
                  <a:schemeClr val="bg1"/>
                </a:solidFill>
              </a:rPr>
              <a:t>предлагается установить </a:t>
            </a:r>
            <a:r>
              <a:rPr lang="ru-RU" b="1" dirty="0" smtClean="0">
                <a:solidFill>
                  <a:schemeClr val="bg1"/>
                </a:solidFill>
              </a:rPr>
              <a:t>правовой статус "некоммерческая организация – исполнитель общественно-полезных услуг", предоставлять им ряд льгот и преференций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403648" y="1916832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Будет запущена специальная программа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президентских грантов для поддержки НКО, работающих в малых городах и сёлах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31640" y="4797152"/>
            <a:ext cx="698477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Поэтапно направлять НКО до </a:t>
            </a:r>
            <a:r>
              <a:rPr lang="ru-RU" sz="2400" b="1" dirty="0" smtClean="0">
                <a:solidFill>
                  <a:schemeClr val="bg1"/>
                </a:solidFill>
              </a:rPr>
              <a:t>10</a:t>
            </a:r>
            <a:r>
              <a:rPr lang="ru-RU" b="1" dirty="0" smtClean="0">
                <a:solidFill>
                  <a:schemeClr val="bg1"/>
                </a:solidFill>
              </a:rPr>
              <a:t> процентов средств региональных и муниципальных социальных программ, </a:t>
            </a:r>
            <a:r>
              <a:rPr lang="ru-RU" b="1" dirty="0" smtClean="0">
                <a:solidFill>
                  <a:schemeClr val="bg1"/>
                </a:solidFill>
              </a:rPr>
              <a:t>в целях участия НКО в оказании социальных </a:t>
            </a:r>
            <a:r>
              <a:rPr lang="ru-RU" b="1" dirty="0" smtClean="0">
                <a:solidFill>
                  <a:schemeClr val="bg1"/>
                </a:solidFill>
              </a:rPr>
              <a:t>услуг, финансируемых за счёт бюджетов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87624" y="1916832"/>
            <a:ext cx="500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1</a:t>
            </a:r>
            <a:endParaRPr lang="ru-RU" sz="54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87624" y="3284984"/>
            <a:ext cx="519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2</a:t>
            </a:r>
            <a:endParaRPr lang="ru-RU" sz="54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15616" y="4941168"/>
            <a:ext cx="5004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3</a:t>
            </a:r>
            <a:endParaRPr lang="ru-RU" sz="54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32" name="Фигура, имеющая форму буквы L 31"/>
          <p:cNvSpPr/>
          <p:nvPr/>
        </p:nvSpPr>
        <p:spPr>
          <a:xfrm>
            <a:off x="971600" y="1772816"/>
            <a:ext cx="288032" cy="4608512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251520" y="908720"/>
            <a:ext cx="8640960" cy="576064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24-конечная звезда 51"/>
          <p:cNvSpPr/>
          <p:nvPr/>
        </p:nvSpPr>
        <p:spPr>
          <a:xfrm>
            <a:off x="107504" y="620688"/>
            <a:ext cx="8856984" cy="6048672"/>
          </a:xfrm>
          <a:prstGeom prst="star24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5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3" name="Группа 11"/>
          <p:cNvGrpSpPr/>
          <p:nvPr/>
        </p:nvGrpSpPr>
        <p:grpSpPr>
          <a:xfrm>
            <a:off x="35496" y="44624"/>
            <a:ext cx="8424935" cy="677703"/>
            <a:chOff x="107505" y="44624"/>
            <a:chExt cx="8424935" cy="677703"/>
          </a:xfrm>
        </p:grpSpPr>
        <p:sp>
          <p:nvSpPr>
            <p:cNvPr id="13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14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Стрелка вниз 43"/>
          <p:cNvSpPr/>
          <p:nvPr/>
        </p:nvSpPr>
        <p:spPr>
          <a:xfrm>
            <a:off x="2411760" y="882754"/>
            <a:ext cx="432048" cy="432048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45" name="Стрелка вниз 44"/>
          <p:cNvSpPr/>
          <p:nvPr/>
        </p:nvSpPr>
        <p:spPr>
          <a:xfrm>
            <a:off x="6372200" y="882754"/>
            <a:ext cx="432048" cy="432048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46" name="Выноска со стрелкой вниз 45"/>
          <p:cNvSpPr/>
          <p:nvPr/>
        </p:nvSpPr>
        <p:spPr>
          <a:xfrm>
            <a:off x="1691680" y="836712"/>
            <a:ext cx="5760640" cy="936104"/>
          </a:xfrm>
          <a:prstGeom prst="downArrowCallou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47664" y="843404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Государственная поддержка НКО</a:t>
            </a:r>
            <a:endParaRPr lang="ru-RU" sz="2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889916" y="1700808"/>
            <a:ext cx="2304256" cy="72008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96136" y="1850796"/>
            <a:ext cx="2448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муниципальная</a:t>
            </a:r>
            <a:endParaRPr lang="ru-RU" sz="2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452530" y="1746850"/>
            <a:ext cx="2232248" cy="72008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452530" y="1850796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региональная</a:t>
            </a:r>
            <a:endParaRPr lang="ru-RU" sz="2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971600" y="1674842"/>
            <a:ext cx="2160240" cy="72008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971600" y="1850796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федеральная</a:t>
            </a:r>
            <a:endParaRPr lang="ru-RU" sz="2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1860118" y="3823249"/>
            <a:ext cx="504056" cy="1296144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альтернативный процесс 53"/>
          <p:cNvSpPr/>
          <p:nvPr/>
        </p:nvSpPr>
        <p:spPr>
          <a:xfrm>
            <a:off x="827584" y="2564904"/>
            <a:ext cx="7488832" cy="1512168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Государственная программа Омской области </a:t>
            </a:r>
          </a:p>
          <a:p>
            <a:pPr algn="ctr"/>
            <a:r>
              <a:rPr lang="ru-RU" sz="2000" b="1" dirty="0" smtClean="0">
                <a:latin typeface="Bookman Old Style" pitchFamily="18" charset="0"/>
              </a:rPr>
              <a:t>"Социальная поддержка населения", </a:t>
            </a:r>
          </a:p>
          <a:p>
            <a:pPr algn="ctr"/>
            <a:endParaRPr lang="ru-RU" sz="500" b="1" dirty="0" smtClean="0">
              <a:latin typeface="Bookman Old Style" pitchFamily="18" charset="0"/>
            </a:endParaRPr>
          </a:p>
          <a:p>
            <a:pPr algn="ctr"/>
            <a:r>
              <a:rPr lang="ru-RU" b="1" dirty="0" smtClean="0">
                <a:latin typeface="Bookman Old Style" pitchFamily="18" charset="0"/>
              </a:rPr>
              <a:t>утвержденная постановлением Правительства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Омской области от 15 октября 2013 года № 256-п</a:t>
            </a:r>
            <a:endParaRPr lang="ru-RU" sz="2000" b="1" dirty="0">
              <a:latin typeface="Bookman Old Style" pitchFamily="18" charset="0"/>
            </a:endParaRPr>
          </a:p>
        </p:txBody>
      </p:sp>
      <p:grpSp>
        <p:nvGrpSpPr>
          <p:cNvPr id="56" name="Группа 48"/>
          <p:cNvGrpSpPr/>
          <p:nvPr/>
        </p:nvGrpSpPr>
        <p:grpSpPr>
          <a:xfrm>
            <a:off x="827585" y="4653136"/>
            <a:ext cx="4427599" cy="1420521"/>
            <a:chOff x="304800" y="6459"/>
            <a:chExt cx="4267200" cy="760847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304800" y="6459"/>
              <a:ext cx="4267200" cy="760847"/>
            </a:xfrm>
            <a:prstGeom prst="roundRect">
              <a:avLst/>
            </a:prstGeom>
            <a:grpFill/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Скругленный прямоугольник 5"/>
            <p:cNvSpPr/>
            <p:nvPr/>
          </p:nvSpPr>
          <p:spPr>
            <a:xfrm>
              <a:off x="349472" y="51131"/>
              <a:ext cx="4177856" cy="677606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971600" y="4678210"/>
            <a:ext cx="41693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"</a:t>
            </a:r>
            <a:r>
              <a:rPr lang="ru-RU" sz="2000" b="1" dirty="0" smtClean="0">
                <a:solidFill>
                  <a:schemeClr val="bg1"/>
                </a:solidFill>
              </a:rPr>
              <a:t>Поддержка социально ориентированных некоммерческих организаций Омской области</a:t>
            </a:r>
            <a:r>
              <a:rPr lang="ru-RU" sz="2000" dirty="0" smtClean="0">
                <a:solidFill>
                  <a:schemeClr val="bg1"/>
                </a:solidFill>
              </a:rPr>
              <a:t>"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60" name="Группа 58"/>
          <p:cNvGrpSpPr/>
          <p:nvPr/>
        </p:nvGrpSpPr>
        <p:grpSpPr>
          <a:xfrm>
            <a:off x="875170" y="4217498"/>
            <a:ext cx="2799928" cy="360040"/>
            <a:chOff x="304800" y="6459"/>
            <a:chExt cx="4267200" cy="915120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2" name="Скругленный прямоугольник 61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65" name="Прямоугольник 64"/>
          <p:cNvSpPr/>
          <p:nvPr/>
        </p:nvSpPr>
        <p:spPr>
          <a:xfrm>
            <a:off x="1171586" y="4189622"/>
            <a:ext cx="2367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подпрограмма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6" name="Picture 3" descr="D:\Мои документы\Pictures\бюллетень\gst_59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221088"/>
            <a:ext cx="2973730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251520" y="908720"/>
            <a:ext cx="8640960" cy="576064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6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35496" y="44624"/>
            <a:ext cx="8424935" cy="677703"/>
            <a:chOff x="107505" y="44624"/>
            <a:chExt cx="8424935" cy="677703"/>
          </a:xfrm>
        </p:grpSpPr>
        <p:sp>
          <p:nvSpPr>
            <p:cNvPr id="13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14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395537" y="1196752"/>
          <a:ext cx="8424935" cy="331236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168351"/>
                <a:gridCol w="896311"/>
                <a:gridCol w="886835"/>
                <a:gridCol w="881151"/>
                <a:gridCol w="864096"/>
                <a:gridCol w="1728191"/>
              </a:tblGrid>
              <a:tr h="106669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2012 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2014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Динамика роста по сравнению с 2013 годом</a:t>
                      </a:r>
                      <a:r>
                        <a:rPr kumimoji="0"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</a:tr>
              <a:tr h="112283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НКО, которым была оказана</a:t>
                      </a:r>
                      <a:r>
                        <a:rPr lang="ru-RU" b="1" baseline="0" dirty="0" smtClean="0"/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 поддержка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 2,5 раза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1228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проектов, ежегодно реализуемых НКО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39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 4 раза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1" name="Picture 2" descr="D:\Мои документы\Pictures\slides\Рисунок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686325"/>
            <a:ext cx="2485638" cy="1767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1187624" y="4005064"/>
            <a:ext cx="6912768" cy="108012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259632" y="4077071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осуществляются мероприятия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социальной сфере, реализуются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r>
              <a:rPr lang="ru-RU" b="1" dirty="0" smtClean="0">
                <a:solidFill>
                  <a:schemeClr val="bg1"/>
                </a:solidFill>
              </a:rPr>
              <a:t> социально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значимых проектов (программ)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355976" y="3789040"/>
            <a:ext cx="432048" cy="385854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187624" y="2852936"/>
            <a:ext cx="6912768" cy="93610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403648" y="2937138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заключено 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dirty="0" smtClean="0">
                <a:solidFill>
                  <a:schemeClr val="bg1"/>
                </a:solidFill>
              </a:rPr>
              <a:t> соглашение о предоставлении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субсидий на общую сумму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млн. руб.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355976" y="2708920"/>
            <a:ext cx="432048" cy="360040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1187624" y="1772816"/>
            <a:ext cx="6912768" cy="936104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1691680" y="1887796"/>
            <a:ext cx="583264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проведено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b="1" dirty="0" smtClean="0">
                <a:solidFill>
                  <a:schemeClr val="bg1"/>
                </a:solidFill>
              </a:rPr>
              <a:t> конкурсных отборов среди НКО для предоставления субсидий из областного бюджета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4355976" y="1628800"/>
            <a:ext cx="432048" cy="360040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908720"/>
            <a:ext cx="8640960" cy="576064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7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35496" y="44624"/>
            <a:ext cx="8424935" cy="677703"/>
            <a:chOff x="107505" y="44624"/>
            <a:chExt cx="8424935" cy="677703"/>
          </a:xfrm>
        </p:grpSpPr>
        <p:sp>
          <p:nvSpPr>
            <p:cNvPr id="19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20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Скругленный прямоугольник 16"/>
          <p:cNvSpPr/>
          <p:nvPr/>
        </p:nvSpPr>
        <p:spPr>
          <a:xfrm>
            <a:off x="288032" y="5229200"/>
            <a:ext cx="8568952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44016" y="5301208"/>
            <a:ext cx="88924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/>
              <a:t>На заседании комиссии по распределению субсидии, состоявшемся </a:t>
            </a:r>
            <a:br>
              <a:rPr lang="ru-RU" sz="1900" b="1" dirty="0" smtClean="0"/>
            </a:br>
            <a:r>
              <a:rPr lang="ru-RU" sz="1900" b="1" dirty="0" smtClean="0"/>
              <a:t>15 декабря 2015 года, </a:t>
            </a:r>
            <a:r>
              <a:rPr lang="ru-RU" sz="1900" b="1" u="sng" dirty="0" smtClean="0"/>
              <a:t>продлены сроки реализации всех </a:t>
            </a:r>
            <a:r>
              <a:rPr lang="ru-RU" sz="1900" b="1" u="sng" dirty="0" err="1" smtClean="0"/>
              <a:t>непрофинансированных</a:t>
            </a:r>
            <a:r>
              <a:rPr lang="ru-RU" sz="1900" b="1" u="sng" dirty="0" smtClean="0"/>
              <a:t> на сегодняшний день проектов НКО</a:t>
            </a:r>
            <a:endParaRPr lang="ru-RU" sz="1900" b="1" dirty="0"/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2123728" y="908720"/>
            <a:ext cx="4896544" cy="720080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Министерство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323528" y="2996952"/>
            <a:ext cx="4248472" cy="1152128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3528" y="4221088"/>
            <a:ext cx="4320480" cy="1296144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2996952"/>
            <a:ext cx="43204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25 ноября было принято Постановление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Правительства Омской области № 330-п, предусматривающее введение в постановление № 43-п рейтинговой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оценки проектов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3528" y="4221088"/>
            <a:ext cx="42484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внедрены механизмы возврата остатков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субсидий и части субсидий в случае </a:t>
            </a:r>
            <a:r>
              <a:rPr lang="ru-RU" sz="1400" b="1" dirty="0" err="1" smtClean="0">
                <a:solidFill>
                  <a:schemeClr val="bg1"/>
                </a:solidFill>
              </a:rPr>
              <a:t>недостижения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индикаторов (показателей) результативности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использования субсидии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908720"/>
            <a:ext cx="8640960" cy="576064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979712" y="908720"/>
            <a:ext cx="4896544" cy="720080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Работа с НКО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8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35496" y="44624"/>
            <a:ext cx="8424935" cy="677703"/>
            <a:chOff x="107505" y="44624"/>
            <a:chExt cx="8424935" cy="677703"/>
          </a:xfrm>
        </p:grpSpPr>
        <p:sp>
          <p:nvSpPr>
            <p:cNvPr id="19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20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Блок-схема: альтернативный процесс 21"/>
          <p:cNvSpPr/>
          <p:nvPr/>
        </p:nvSpPr>
        <p:spPr>
          <a:xfrm>
            <a:off x="4932040" y="1916832"/>
            <a:ext cx="3888432" cy="100811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Постановление Правительства 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Омской области № </a:t>
            </a:r>
            <a:r>
              <a:rPr lang="ru-RU" b="1" dirty="0" smtClean="0">
                <a:latin typeface="Bookman Old Style" pitchFamily="18" charset="0"/>
              </a:rPr>
              <a:t>225-п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251520" y="1844824"/>
            <a:ext cx="3888432" cy="1008112"/>
          </a:xfrm>
          <a:prstGeom prst="flowChartAlternateProcess">
            <a:avLst/>
          </a:prstGeom>
          <a:solidFill>
            <a:srgbClr val="FF33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Постановление Правительства 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Омской области № 43-п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4932040" y="3068960"/>
            <a:ext cx="3888432" cy="1224136"/>
          </a:xfrm>
          <a:prstGeom prst="flowChartAlternateProcess">
            <a:avLst/>
          </a:prstGeom>
          <a:solidFill>
            <a:schemeClr val="tx1"/>
          </a:solidFill>
          <a:ln>
            <a:solidFill>
              <a:schemeClr val="bg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Предоставление субсидий НКО </a:t>
            </a:r>
            <a:r>
              <a:rPr lang="ru-RU" b="1" u="sng" dirty="0" smtClean="0">
                <a:solidFill>
                  <a:schemeClr val="bg1"/>
                </a:solidFill>
              </a:rPr>
              <a:t>на </a:t>
            </a:r>
            <a:r>
              <a:rPr lang="ru-RU" b="1" u="sng" dirty="0" smtClean="0">
                <a:solidFill>
                  <a:schemeClr val="bg1"/>
                </a:solidFill>
              </a:rPr>
              <a:t>обеспечение (возмещение) затрат в социальной </a:t>
            </a:r>
            <a:r>
              <a:rPr lang="ru-RU" b="1" u="sng" dirty="0" smtClean="0">
                <a:solidFill>
                  <a:schemeClr val="bg1"/>
                </a:solidFill>
              </a:rPr>
              <a:t>сфере</a:t>
            </a:r>
            <a:endParaRPr lang="ru-RU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1835696" y="1556792"/>
            <a:ext cx="432048" cy="360040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6732240" y="1484784"/>
            <a:ext cx="432048" cy="360040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23528" y="5589240"/>
            <a:ext cx="4320480" cy="89148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в 2015 году были проведены плановые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тематические проверки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 СОНКО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Фигура, имеющая форму буквы L 37"/>
          <p:cNvSpPr/>
          <p:nvPr/>
        </p:nvSpPr>
        <p:spPr>
          <a:xfrm>
            <a:off x="251520" y="1916832"/>
            <a:ext cx="72008" cy="4608512"/>
          </a:xfrm>
          <a:prstGeom prst="corne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Pictures\бюллетень\perec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6712" y="3933055"/>
            <a:ext cx="2133600" cy="2143125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251520" y="908720"/>
            <a:ext cx="8640960" cy="576064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99592" y="2420888"/>
            <a:ext cx="3312368" cy="1152128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Прямоугольник 35"/>
          <p:cNvSpPr/>
          <p:nvPr/>
        </p:nvSpPr>
        <p:spPr>
          <a:xfrm>
            <a:off x="1259631" y="2438892"/>
            <a:ext cx="29561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проведение обучающего семинара для НКО</a:t>
            </a:r>
            <a:endParaRPr lang="ru-RU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9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3" name="Группа 38"/>
          <p:cNvGrpSpPr/>
          <p:nvPr/>
        </p:nvGrpSpPr>
        <p:grpSpPr>
          <a:xfrm>
            <a:off x="35496" y="44624"/>
            <a:ext cx="8424935" cy="677703"/>
            <a:chOff x="107505" y="44624"/>
            <a:chExt cx="8424935" cy="677703"/>
          </a:xfrm>
        </p:grpSpPr>
        <p:sp>
          <p:nvSpPr>
            <p:cNvPr id="40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41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Блок-схема: альтернативный процесс 10"/>
          <p:cNvSpPr/>
          <p:nvPr/>
        </p:nvSpPr>
        <p:spPr>
          <a:xfrm>
            <a:off x="971600" y="1268760"/>
            <a:ext cx="7200800" cy="720080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Планы на 1 квартал 2016 года</a:t>
            </a:r>
            <a:endParaRPr lang="ru-RU" sz="22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4355976" y="2438891"/>
            <a:ext cx="3888432" cy="1134125"/>
            <a:chOff x="304800" y="6459"/>
            <a:chExt cx="4267200" cy="915120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4716016" y="2420888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продолжение практики публичных отчетов о реализации проектов НКО</a:t>
            </a:r>
            <a:endParaRPr lang="ru-RU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1043608" y="2598295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4499992" y="256490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75656" y="3933056"/>
            <a:ext cx="3960440" cy="216024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979712" y="4005063"/>
            <a:ext cx="33843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проведение социологического опроса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по вопросам взаимодействия НКО и органов власти</a:t>
            </a:r>
            <a:endParaRPr lang="ru-RU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691680" y="4149079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1849</TotalTime>
  <Words>490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государственной программы Омской области  "Социальная поддержка населения"</dc:title>
  <dc:creator>Чупахина</dc:creator>
  <cp:lastModifiedBy>EAZyabrova</cp:lastModifiedBy>
  <cp:revision>259</cp:revision>
  <dcterms:created xsi:type="dcterms:W3CDTF">2013-09-26T02:21:13Z</dcterms:created>
  <dcterms:modified xsi:type="dcterms:W3CDTF">2015-12-14T12:54:19Z</dcterms:modified>
</cp:coreProperties>
</file>