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72" r:id="rId3"/>
    <p:sldId id="283" r:id="rId4"/>
    <p:sldId id="281" r:id="rId5"/>
    <p:sldId id="275" r:id="rId6"/>
    <p:sldId id="277" r:id="rId7"/>
    <p:sldId id="285" r:id="rId8"/>
    <p:sldId id="286" r:id="rId9"/>
    <p:sldId id="287" r:id="rId10"/>
    <p:sldId id="288" r:id="rId11"/>
    <p:sldId id="290" r:id="rId1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000099"/>
    <a:srgbClr val="003399"/>
    <a:srgbClr val="F9FBF7"/>
    <a:srgbClr val="F2F8EE"/>
    <a:srgbClr val="EAF4E4"/>
    <a:srgbClr val="6600FF"/>
    <a:srgbClr val="00FFFF"/>
    <a:srgbClr val="00FF00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1" autoAdjust="0"/>
    <p:restoredTop sz="79589" autoAdjust="0"/>
  </p:normalViewPr>
  <p:slideViewPr>
    <p:cSldViewPr snapToGrid="0">
      <p:cViewPr varScale="1">
        <p:scale>
          <a:sx n="70" d="100"/>
          <a:sy n="70" d="100"/>
        </p:scale>
        <p:origin x="-166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CD1DD-A6B7-4810-8352-3F60D3F1C13D}" type="doc">
      <dgm:prSet loTypeId="urn:microsoft.com/office/officeart/2005/8/layout/cycle6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006B3DD-3929-4C1C-B3F5-8D5E37CD1A3B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Реорганизованы     </a:t>
          </a:r>
          <a:b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2 учреждения (Андреевский ПНИ и Пушкинский ПНИ)</a:t>
          </a:r>
          <a:endParaRPr lang="ru-RU" sz="16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EDB82-2071-47FB-AC39-4D5DBD8C59D2}" type="parTrans" cxnId="{862192EA-CB5A-47AD-B842-C32F53D411FF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ADAF30-D965-438F-AEB1-27928D4E361E}" type="sibTrans" cxnId="{862192EA-CB5A-47AD-B842-C32F53D411FF}">
      <dgm:prSet/>
      <dgm:spPr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3560877-F15A-4742-922D-7BAF8D0F78A9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Назначены новые директора в Пушкинском ПНИ и </a:t>
          </a:r>
          <a:r>
            <a:rPr lang="ru-RU" sz="1600" dirty="0" err="1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Большекулачинском</a:t>
          </a:r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 доме-интернате для престарелых и инвалидов</a:t>
          </a:r>
        </a:p>
      </dgm:t>
    </dgm:pt>
    <dgm:pt modelId="{6CE64BEE-66CB-48DB-854B-248C86C676DC}" type="parTrans" cxnId="{F7C136CF-BA3D-42D4-BA25-775F1929A034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4954BB8-86A7-44BC-8EC1-4C58971B872D}" type="sibTrans" cxnId="{F7C136CF-BA3D-42D4-BA25-775F1929A034}">
      <dgm:prSet/>
      <dgm:spPr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415187-1D84-4EE7-8894-44F62FC98DED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Использование результатов рейтингов при премировании руководителей ОСО, показавших лучшие результаты по итогам независимой оценки</a:t>
          </a:r>
          <a:endParaRPr lang="ru-RU" sz="16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FE17A4-AA0B-42CA-961E-B1785D130B7C}" type="parTrans" cxnId="{0A4747FE-2A99-42C3-86F7-F5261795F3F8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43BFF79-24B6-43E9-9426-474EDAA77FFE}" type="sibTrans" cxnId="{0A4747FE-2A99-42C3-86F7-F5261795F3F8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C52162A-93DB-42FA-B2C0-DB74D1368FAA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Применение результатов при формирование планов проведения ремонтных работ в ОСО, реализации государственной программы Омской области «Доступная среда»</a:t>
          </a:r>
          <a:endParaRPr lang="ru-RU" sz="16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B1DFB0-1F1F-482A-A5D4-C03FB22E1E49}" type="parTrans" cxnId="{AC4CE120-CC9D-4CE7-819C-3AF28ED9C858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F8732FF-459E-4EA3-A539-96BF2C312CF5}" type="sibTrans" cxnId="{AC4CE120-CC9D-4CE7-819C-3AF28ED9C858}">
      <dgm:prSet/>
      <dgm:spPr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E0DF5FA-7940-422C-B5D5-516A284C6A70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Осуществляется анкетирование потребителей социальных услуг и их законных представителей, </a:t>
          </a:r>
          <a:b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итоги подводятся ежеквартально</a:t>
          </a:r>
          <a:endParaRPr lang="ru-RU" sz="16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A37CE-BB79-4EB9-90D3-BE03DEF30F51}" type="parTrans" cxnId="{1D0BF0B1-3EEA-4AA8-A512-C9F90ED69E91}">
      <dgm:prSet/>
      <dgm:spPr/>
      <dgm:t>
        <a:bodyPr/>
        <a:lstStyle/>
        <a:p>
          <a:endParaRPr lang="ru-RU"/>
        </a:p>
      </dgm:t>
    </dgm:pt>
    <dgm:pt modelId="{676AE878-8D14-4A60-ADEA-EDFC608982FF}" type="sibTrans" cxnId="{1D0BF0B1-3EEA-4AA8-A512-C9F90ED69E91}">
      <dgm:prSet/>
      <dgm:spPr/>
      <dgm:t>
        <a:bodyPr/>
        <a:lstStyle/>
        <a:p>
          <a:endParaRPr lang="ru-RU"/>
        </a:p>
      </dgm:t>
    </dgm:pt>
    <dgm:pt modelId="{5D68B8D7-6427-4046-92A1-941639773FC9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Поддержана инициатива Общественного совета по проведению выездных проверок, для осуществления выездов предоставляется автотранспорт</a:t>
          </a:r>
          <a:endParaRPr lang="ru-RU" sz="16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DD333A-9284-4C8C-B442-85B05DDEBF56}" type="parTrans" cxnId="{C709394C-5ADF-4617-943A-BF48A4851337}">
      <dgm:prSet/>
      <dgm:spPr/>
      <dgm:t>
        <a:bodyPr/>
        <a:lstStyle/>
        <a:p>
          <a:endParaRPr lang="ru-RU"/>
        </a:p>
      </dgm:t>
    </dgm:pt>
    <dgm:pt modelId="{C017A651-6442-4EEA-B956-ADB0563CACC7}" type="sibTrans" cxnId="{C709394C-5ADF-4617-943A-BF48A4851337}">
      <dgm:prSet/>
      <dgm:spPr/>
      <dgm:t>
        <a:bodyPr/>
        <a:lstStyle/>
        <a:p>
          <a:endParaRPr lang="ru-RU"/>
        </a:p>
      </dgm:t>
    </dgm:pt>
    <dgm:pt modelId="{891EF781-E8C2-43BA-82A6-9BDF9A80F638}" type="pres">
      <dgm:prSet presAssocID="{D21CD1DD-A6B7-4810-8352-3F60D3F1C1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7DF50-43BD-4B30-BBBF-04658130703F}" type="pres">
      <dgm:prSet presAssocID="{F006B3DD-3929-4C1C-B3F5-8D5E37CD1A3B}" presName="node" presStyleLbl="node1" presStyleIdx="0" presStyleCnt="6" custScaleX="127941" custRadScaleRad="106978" custRadScaleInc="-150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41CE8-83BC-4890-AA8C-C8C6F09C0121}" type="pres">
      <dgm:prSet presAssocID="{F006B3DD-3929-4C1C-B3F5-8D5E37CD1A3B}" presName="spNode" presStyleCnt="0"/>
      <dgm:spPr/>
    </dgm:pt>
    <dgm:pt modelId="{5C7DC3B2-6829-454B-9916-28A713185F31}" type="pres">
      <dgm:prSet presAssocID="{00ADAF30-D965-438F-AEB1-27928D4E361E}" presName="sibTrans" presStyleLbl="sibTrans1D1" presStyleIdx="0" presStyleCnt="6"/>
      <dgm:spPr/>
      <dgm:t>
        <a:bodyPr/>
        <a:lstStyle/>
        <a:p>
          <a:endParaRPr lang="ru-RU"/>
        </a:p>
      </dgm:t>
    </dgm:pt>
    <dgm:pt modelId="{504C8BEB-3FB3-4CD2-84FD-95E494DD98DE}" type="pres">
      <dgm:prSet presAssocID="{E3560877-F15A-4742-922D-7BAF8D0F78A9}" presName="node" presStyleLbl="node1" presStyleIdx="1" presStyleCnt="6" custScaleX="147673" custScaleY="119822" custRadScaleRad="108828" custRadScaleInc="-93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13272-982B-446A-90C7-4D1AEBF95E0B}" type="pres">
      <dgm:prSet presAssocID="{E3560877-F15A-4742-922D-7BAF8D0F78A9}" presName="spNode" presStyleCnt="0"/>
      <dgm:spPr/>
    </dgm:pt>
    <dgm:pt modelId="{F5B9940D-06F2-441A-BF3F-63EC15C8FD34}" type="pres">
      <dgm:prSet presAssocID="{14954BB8-86A7-44BC-8EC1-4C58971B872D}" presName="sibTrans" presStyleLbl="sibTrans1D1" presStyleIdx="1" presStyleCnt="6"/>
      <dgm:spPr/>
      <dgm:t>
        <a:bodyPr/>
        <a:lstStyle/>
        <a:p>
          <a:endParaRPr lang="ru-RU"/>
        </a:p>
      </dgm:t>
    </dgm:pt>
    <dgm:pt modelId="{72E2C93A-C60B-4BEF-8250-AE5FF2352BF1}" type="pres">
      <dgm:prSet presAssocID="{E6415187-1D84-4EE7-8894-44F62FC98DED}" presName="node" presStyleLbl="node1" presStyleIdx="2" presStyleCnt="6" custScaleX="112420" custScaleY="207051" custRadScaleRad="122837" custRadScaleInc="-135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652D7-E608-4532-9740-A151122B0ECD}" type="pres">
      <dgm:prSet presAssocID="{E6415187-1D84-4EE7-8894-44F62FC98DED}" presName="spNode" presStyleCnt="0"/>
      <dgm:spPr/>
    </dgm:pt>
    <dgm:pt modelId="{F25A9E13-B046-4C08-94D0-FE0BAF98F523}" type="pres">
      <dgm:prSet presAssocID="{143BFF79-24B6-43E9-9426-474EDAA77FFE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8314571-0576-43C8-ADF9-B81342405097}" type="pres">
      <dgm:prSet presAssocID="{2C52162A-93DB-42FA-B2C0-DB74D1368FAA}" presName="node" presStyleLbl="node1" presStyleIdx="3" presStyleCnt="6" custScaleX="163943" custScaleY="135574" custRadScaleRad="76701" custRadScaleInc="-112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5A87-5E4C-4697-A3F3-6EA83FD0A86A}" type="pres">
      <dgm:prSet presAssocID="{2C52162A-93DB-42FA-B2C0-DB74D1368FAA}" presName="spNode" presStyleCnt="0"/>
      <dgm:spPr/>
    </dgm:pt>
    <dgm:pt modelId="{981299A5-2FF6-4827-BA84-0F5D7C878FCE}" type="pres">
      <dgm:prSet presAssocID="{1F8732FF-459E-4EA3-A539-96BF2C312CF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DDDCD5A7-2313-4C15-8BD1-07BD704BF2F0}" type="pres">
      <dgm:prSet presAssocID="{4E0DF5FA-7940-422C-B5D5-516A284C6A70}" presName="node" presStyleLbl="node1" presStyleIdx="4" presStyleCnt="6" custScaleX="159765" custScaleY="142342" custRadScaleRad="102356" custRadScaleInc="-2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365BB-9DD5-4824-975B-E8B3BE13A35C}" type="pres">
      <dgm:prSet presAssocID="{4E0DF5FA-7940-422C-B5D5-516A284C6A70}" presName="spNode" presStyleCnt="0"/>
      <dgm:spPr/>
    </dgm:pt>
    <dgm:pt modelId="{BADF8D43-6460-496F-8141-E5F2B826D63D}" type="pres">
      <dgm:prSet presAssocID="{676AE878-8D14-4A60-ADEA-EDFC608982F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BE63A7F6-AF92-462C-A327-1C16D95777E4}" type="pres">
      <dgm:prSet presAssocID="{5D68B8D7-6427-4046-92A1-941639773FC9}" presName="node" presStyleLbl="node1" presStyleIdx="5" presStyleCnt="6" custScaleX="127941" custScaleY="185759" custRadScaleRad="112353" custRadScaleInc="-93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4CF2C-1310-4988-A49A-F1F5BF2512F1}" type="pres">
      <dgm:prSet presAssocID="{5D68B8D7-6427-4046-92A1-941639773FC9}" presName="spNode" presStyleCnt="0"/>
      <dgm:spPr/>
    </dgm:pt>
    <dgm:pt modelId="{36ED2F3E-9696-41BE-9C89-334639947FBC}" type="pres">
      <dgm:prSet presAssocID="{C017A651-6442-4EEA-B956-ADB0563CACC7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1D0BF0B1-3EEA-4AA8-A512-C9F90ED69E91}" srcId="{D21CD1DD-A6B7-4810-8352-3F60D3F1C13D}" destId="{4E0DF5FA-7940-422C-B5D5-516A284C6A70}" srcOrd="4" destOrd="0" parTransId="{666A37CE-BB79-4EB9-90D3-BE03DEF30F51}" sibTransId="{676AE878-8D14-4A60-ADEA-EDFC608982FF}"/>
    <dgm:cxn modelId="{862192EA-CB5A-47AD-B842-C32F53D411FF}" srcId="{D21CD1DD-A6B7-4810-8352-3F60D3F1C13D}" destId="{F006B3DD-3929-4C1C-B3F5-8D5E37CD1A3B}" srcOrd="0" destOrd="0" parTransId="{91FEDB82-2071-47FB-AC39-4D5DBD8C59D2}" sibTransId="{00ADAF30-D965-438F-AEB1-27928D4E361E}"/>
    <dgm:cxn modelId="{AC4CE120-CC9D-4CE7-819C-3AF28ED9C858}" srcId="{D21CD1DD-A6B7-4810-8352-3F60D3F1C13D}" destId="{2C52162A-93DB-42FA-B2C0-DB74D1368FAA}" srcOrd="3" destOrd="0" parTransId="{4EB1DFB0-1F1F-482A-A5D4-C03FB22E1E49}" sibTransId="{1F8732FF-459E-4EA3-A539-96BF2C312CF5}"/>
    <dgm:cxn modelId="{F7C136CF-BA3D-42D4-BA25-775F1929A034}" srcId="{D21CD1DD-A6B7-4810-8352-3F60D3F1C13D}" destId="{E3560877-F15A-4742-922D-7BAF8D0F78A9}" srcOrd="1" destOrd="0" parTransId="{6CE64BEE-66CB-48DB-854B-248C86C676DC}" sibTransId="{14954BB8-86A7-44BC-8EC1-4C58971B872D}"/>
    <dgm:cxn modelId="{C709394C-5ADF-4617-943A-BF48A4851337}" srcId="{D21CD1DD-A6B7-4810-8352-3F60D3F1C13D}" destId="{5D68B8D7-6427-4046-92A1-941639773FC9}" srcOrd="5" destOrd="0" parTransId="{69DD333A-9284-4C8C-B442-85B05DDEBF56}" sibTransId="{C017A651-6442-4EEA-B956-ADB0563CACC7}"/>
    <dgm:cxn modelId="{AC07CCE0-4014-433E-82B2-FE440EB66199}" type="presOf" srcId="{2C52162A-93DB-42FA-B2C0-DB74D1368FAA}" destId="{28314571-0576-43C8-ADF9-B81342405097}" srcOrd="0" destOrd="0" presId="urn:microsoft.com/office/officeart/2005/8/layout/cycle6"/>
    <dgm:cxn modelId="{97F733E9-F0F4-4FB5-8849-AF4861D4FB09}" type="presOf" srcId="{F006B3DD-3929-4C1C-B3F5-8D5E37CD1A3B}" destId="{AFA7DF50-43BD-4B30-BBBF-04658130703F}" srcOrd="0" destOrd="0" presId="urn:microsoft.com/office/officeart/2005/8/layout/cycle6"/>
    <dgm:cxn modelId="{34AEDB12-78DA-4126-AED7-98430014E219}" type="presOf" srcId="{143BFF79-24B6-43E9-9426-474EDAA77FFE}" destId="{F25A9E13-B046-4C08-94D0-FE0BAF98F523}" srcOrd="0" destOrd="0" presId="urn:microsoft.com/office/officeart/2005/8/layout/cycle6"/>
    <dgm:cxn modelId="{6F5EED58-3B40-487F-8643-1EE7D3CA56D6}" type="presOf" srcId="{14954BB8-86A7-44BC-8EC1-4C58971B872D}" destId="{F5B9940D-06F2-441A-BF3F-63EC15C8FD34}" srcOrd="0" destOrd="0" presId="urn:microsoft.com/office/officeart/2005/8/layout/cycle6"/>
    <dgm:cxn modelId="{0A4747FE-2A99-42C3-86F7-F5261795F3F8}" srcId="{D21CD1DD-A6B7-4810-8352-3F60D3F1C13D}" destId="{E6415187-1D84-4EE7-8894-44F62FC98DED}" srcOrd="2" destOrd="0" parTransId="{4EFE17A4-AA0B-42CA-961E-B1785D130B7C}" sibTransId="{143BFF79-24B6-43E9-9426-474EDAA77FFE}"/>
    <dgm:cxn modelId="{F1A436B7-8405-4D5B-B286-4909F1E023D1}" type="presOf" srcId="{5D68B8D7-6427-4046-92A1-941639773FC9}" destId="{BE63A7F6-AF92-462C-A327-1C16D95777E4}" srcOrd="0" destOrd="0" presId="urn:microsoft.com/office/officeart/2005/8/layout/cycle6"/>
    <dgm:cxn modelId="{A8C5C5BC-774D-4638-A4A6-EF0C5C9A687C}" type="presOf" srcId="{C017A651-6442-4EEA-B956-ADB0563CACC7}" destId="{36ED2F3E-9696-41BE-9C89-334639947FBC}" srcOrd="0" destOrd="0" presId="urn:microsoft.com/office/officeart/2005/8/layout/cycle6"/>
    <dgm:cxn modelId="{5201707B-4790-46AB-957D-50A7775DB631}" type="presOf" srcId="{676AE878-8D14-4A60-ADEA-EDFC608982FF}" destId="{BADF8D43-6460-496F-8141-E5F2B826D63D}" srcOrd="0" destOrd="0" presId="urn:microsoft.com/office/officeart/2005/8/layout/cycle6"/>
    <dgm:cxn modelId="{F1D34E02-4BAF-4CE0-A8A9-8917EC2632CA}" type="presOf" srcId="{E3560877-F15A-4742-922D-7BAF8D0F78A9}" destId="{504C8BEB-3FB3-4CD2-84FD-95E494DD98DE}" srcOrd="0" destOrd="0" presId="urn:microsoft.com/office/officeart/2005/8/layout/cycle6"/>
    <dgm:cxn modelId="{B06E779C-0F5E-4A0A-B11F-E549315AE217}" type="presOf" srcId="{1F8732FF-459E-4EA3-A539-96BF2C312CF5}" destId="{981299A5-2FF6-4827-BA84-0F5D7C878FCE}" srcOrd="0" destOrd="0" presId="urn:microsoft.com/office/officeart/2005/8/layout/cycle6"/>
    <dgm:cxn modelId="{31A9673B-8563-43C1-84D2-C21F26DD382B}" type="presOf" srcId="{D21CD1DD-A6B7-4810-8352-3F60D3F1C13D}" destId="{891EF781-E8C2-43BA-82A6-9BDF9A80F638}" srcOrd="0" destOrd="0" presId="urn:microsoft.com/office/officeart/2005/8/layout/cycle6"/>
    <dgm:cxn modelId="{49659332-6E6F-41A7-89BC-A5F81A4ED742}" type="presOf" srcId="{E6415187-1D84-4EE7-8894-44F62FC98DED}" destId="{72E2C93A-C60B-4BEF-8250-AE5FF2352BF1}" srcOrd="0" destOrd="0" presId="urn:microsoft.com/office/officeart/2005/8/layout/cycle6"/>
    <dgm:cxn modelId="{DAEBEC82-7218-4F7C-8919-42F56FD3074B}" type="presOf" srcId="{4E0DF5FA-7940-422C-B5D5-516A284C6A70}" destId="{DDDCD5A7-2313-4C15-8BD1-07BD704BF2F0}" srcOrd="0" destOrd="0" presId="urn:microsoft.com/office/officeart/2005/8/layout/cycle6"/>
    <dgm:cxn modelId="{C9E78B09-83BB-47A6-A774-0AC06E0AC446}" type="presOf" srcId="{00ADAF30-D965-438F-AEB1-27928D4E361E}" destId="{5C7DC3B2-6829-454B-9916-28A713185F31}" srcOrd="0" destOrd="0" presId="urn:microsoft.com/office/officeart/2005/8/layout/cycle6"/>
    <dgm:cxn modelId="{BB43CCD5-CA96-4B85-85DB-0EEE1779AEA9}" type="presParOf" srcId="{891EF781-E8C2-43BA-82A6-9BDF9A80F638}" destId="{AFA7DF50-43BD-4B30-BBBF-04658130703F}" srcOrd="0" destOrd="0" presId="urn:microsoft.com/office/officeart/2005/8/layout/cycle6"/>
    <dgm:cxn modelId="{8FAEB112-9ACB-4510-B90E-6972DCCEB36F}" type="presParOf" srcId="{891EF781-E8C2-43BA-82A6-9BDF9A80F638}" destId="{B2B41CE8-83BC-4890-AA8C-C8C6F09C0121}" srcOrd="1" destOrd="0" presId="urn:microsoft.com/office/officeart/2005/8/layout/cycle6"/>
    <dgm:cxn modelId="{00444AE9-1918-41E3-A84F-363FA3E3FF31}" type="presParOf" srcId="{891EF781-E8C2-43BA-82A6-9BDF9A80F638}" destId="{5C7DC3B2-6829-454B-9916-28A713185F31}" srcOrd="2" destOrd="0" presId="urn:microsoft.com/office/officeart/2005/8/layout/cycle6"/>
    <dgm:cxn modelId="{50B1E7AC-52C6-4973-9813-4E781B431D9E}" type="presParOf" srcId="{891EF781-E8C2-43BA-82A6-9BDF9A80F638}" destId="{504C8BEB-3FB3-4CD2-84FD-95E494DD98DE}" srcOrd="3" destOrd="0" presId="urn:microsoft.com/office/officeart/2005/8/layout/cycle6"/>
    <dgm:cxn modelId="{11CAD737-A14F-42E5-90EF-E8B050FDC0C6}" type="presParOf" srcId="{891EF781-E8C2-43BA-82A6-9BDF9A80F638}" destId="{C7D13272-982B-446A-90C7-4D1AEBF95E0B}" srcOrd="4" destOrd="0" presId="urn:microsoft.com/office/officeart/2005/8/layout/cycle6"/>
    <dgm:cxn modelId="{6B7A5E72-D53B-4EDF-BDAC-10A1135CD010}" type="presParOf" srcId="{891EF781-E8C2-43BA-82A6-9BDF9A80F638}" destId="{F5B9940D-06F2-441A-BF3F-63EC15C8FD34}" srcOrd="5" destOrd="0" presId="urn:microsoft.com/office/officeart/2005/8/layout/cycle6"/>
    <dgm:cxn modelId="{69A79818-7B44-4E97-8473-84B1A0B9C506}" type="presParOf" srcId="{891EF781-E8C2-43BA-82A6-9BDF9A80F638}" destId="{72E2C93A-C60B-4BEF-8250-AE5FF2352BF1}" srcOrd="6" destOrd="0" presId="urn:microsoft.com/office/officeart/2005/8/layout/cycle6"/>
    <dgm:cxn modelId="{EB458AB5-889E-4410-8844-2EBBDC5A6821}" type="presParOf" srcId="{891EF781-E8C2-43BA-82A6-9BDF9A80F638}" destId="{D08652D7-E608-4532-9740-A151122B0ECD}" srcOrd="7" destOrd="0" presId="urn:microsoft.com/office/officeart/2005/8/layout/cycle6"/>
    <dgm:cxn modelId="{202046D0-903D-4C2B-AF3A-B12C38209CFE}" type="presParOf" srcId="{891EF781-E8C2-43BA-82A6-9BDF9A80F638}" destId="{F25A9E13-B046-4C08-94D0-FE0BAF98F523}" srcOrd="8" destOrd="0" presId="urn:microsoft.com/office/officeart/2005/8/layout/cycle6"/>
    <dgm:cxn modelId="{504E9B3A-8258-4D8D-A546-A45A46F249FC}" type="presParOf" srcId="{891EF781-E8C2-43BA-82A6-9BDF9A80F638}" destId="{28314571-0576-43C8-ADF9-B81342405097}" srcOrd="9" destOrd="0" presId="urn:microsoft.com/office/officeart/2005/8/layout/cycle6"/>
    <dgm:cxn modelId="{2512A3DD-C1A1-4314-805C-5E55F27C9647}" type="presParOf" srcId="{891EF781-E8C2-43BA-82A6-9BDF9A80F638}" destId="{367C5A87-5E4C-4697-A3F3-6EA83FD0A86A}" srcOrd="10" destOrd="0" presId="urn:microsoft.com/office/officeart/2005/8/layout/cycle6"/>
    <dgm:cxn modelId="{78DA0BE3-1409-4CFA-82B2-51DEDCCB9940}" type="presParOf" srcId="{891EF781-E8C2-43BA-82A6-9BDF9A80F638}" destId="{981299A5-2FF6-4827-BA84-0F5D7C878FCE}" srcOrd="11" destOrd="0" presId="urn:microsoft.com/office/officeart/2005/8/layout/cycle6"/>
    <dgm:cxn modelId="{4591BC72-D579-4D80-B63B-DCA94DF900F1}" type="presParOf" srcId="{891EF781-E8C2-43BA-82A6-9BDF9A80F638}" destId="{DDDCD5A7-2313-4C15-8BD1-07BD704BF2F0}" srcOrd="12" destOrd="0" presId="urn:microsoft.com/office/officeart/2005/8/layout/cycle6"/>
    <dgm:cxn modelId="{084323B0-A946-44D5-9B9B-15D92616C52F}" type="presParOf" srcId="{891EF781-E8C2-43BA-82A6-9BDF9A80F638}" destId="{D0C365BB-9DD5-4824-975B-E8B3BE13A35C}" srcOrd="13" destOrd="0" presId="urn:microsoft.com/office/officeart/2005/8/layout/cycle6"/>
    <dgm:cxn modelId="{83140CE7-209A-455E-B60B-932602FB110E}" type="presParOf" srcId="{891EF781-E8C2-43BA-82A6-9BDF9A80F638}" destId="{BADF8D43-6460-496F-8141-E5F2B826D63D}" srcOrd="14" destOrd="0" presId="urn:microsoft.com/office/officeart/2005/8/layout/cycle6"/>
    <dgm:cxn modelId="{09CE1E56-73D3-47FA-809F-89C823BF37D6}" type="presParOf" srcId="{891EF781-E8C2-43BA-82A6-9BDF9A80F638}" destId="{BE63A7F6-AF92-462C-A327-1C16D95777E4}" srcOrd="15" destOrd="0" presId="urn:microsoft.com/office/officeart/2005/8/layout/cycle6"/>
    <dgm:cxn modelId="{04B821F0-CC04-4E5F-953C-A545AFBBD27E}" type="presParOf" srcId="{891EF781-E8C2-43BA-82A6-9BDF9A80F638}" destId="{CDB4CF2C-1310-4988-A49A-F1F5BF2512F1}" srcOrd="16" destOrd="0" presId="urn:microsoft.com/office/officeart/2005/8/layout/cycle6"/>
    <dgm:cxn modelId="{F3A22FE6-D02F-4568-918D-4D8A75CE0228}" type="presParOf" srcId="{891EF781-E8C2-43BA-82A6-9BDF9A80F638}" destId="{36ED2F3E-9696-41BE-9C89-334639947FBC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A7DF50-43BD-4B30-BBBF-04658130703F}">
      <dsp:nvSpPr>
        <dsp:cNvPr id="0" name=""/>
        <dsp:cNvSpPr/>
      </dsp:nvSpPr>
      <dsp:spPr>
        <a:xfrm>
          <a:off x="2458379" y="104152"/>
          <a:ext cx="2304993" cy="117104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Реорганизованы     </a:t>
          </a:r>
          <a:b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2 учреждения (Андреевский ПНИ и Пушкинский ПНИ)</a:t>
          </a:r>
          <a:endParaRPr lang="ru-RU" sz="1600" kern="12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8379" y="104152"/>
        <a:ext cx="2304993" cy="1171044"/>
      </dsp:txXfrm>
    </dsp:sp>
    <dsp:sp modelId="{5C7DC3B2-6829-454B-9916-28A713185F31}">
      <dsp:nvSpPr>
        <dsp:cNvPr id="0" name=""/>
        <dsp:cNvSpPr/>
      </dsp:nvSpPr>
      <dsp:spPr>
        <a:xfrm>
          <a:off x="2488582" y="265250"/>
          <a:ext cx="5523360" cy="5523360"/>
        </a:xfrm>
        <a:custGeom>
          <a:avLst/>
          <a:gdLst/>
          <a:ahLst/>
          <a:cxnLst/>
          <a:rect l="0" t="0" r="0" b="0"/>
          <a:pathLst>
            <a:path>
              <a:moveTo>
                <a:pt x="2284469" y="41542"/>
              </a:moveTo>
              <a:arcTo wR="2761680" hR="2761680" stAng="15602971" swAng="1205825"/>
            </a:path>
          </a:pathLst>
        </a:custGeom>
        <a:noFill/>
        <a:ln w="635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C8BEB-3FB3-4CD2-84FD-95E494DD98DE}">
      <dsp:nvSpPr>
        <dsp:cNvPr id="0" name=""/>
        <dsp:cNvSpPr/>
      </dsp:nvSpPr>
      <dsp:spPr>
        <a:xfrm>
          <a:off x="5746454" y="283021"/>
          <a:ext cx="2660486" cy="14031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Назначены новые директора в Пушкинском ПНИ и </a:t>
          </a:r>
          <a:r>
            <a:rPr lang="ru-RU" sz="1600" kern="1200" dirty="0" err="1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Большекулачинском</a:t>
          </a: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 доме-интернате для престарелых и инвалидов</a:t>
          </a:r>
        </a:p>
      </dsp:txBody>
      <dsp:txXfrm>
        <a:off x="5746454" y="283021"/>
        <a:ext cx="2660486" cy="1403168"/>
      </dsp:txXfrm>
    </dsp:sp>
    <dsp:sp modelId="{F5B9940D-06F2-441A-BF3F-63EC15C8FD34}">
      <dsp:nvSpPr>
        <dsp:cNvPr id="0" name=""/>
        <dsp:cNvSpPr/>
      </dsp:nvSpPr>
      <dsp:spPr>
        <a:xfrm>
          <a:off x="3552748" y="1333345"/>
          <a:ext cx="5523360" cy="5523360"/>
        </a:xfrm>
        <a:custGeom>
          <a:avLst/>
          <a:gdLst/>
          <a:ahLst/>
          <a:cxnLst/>
          <a:rect l="0" t="0" r="0" b="0"/>
          <a:pathLst>
            <a:path>
              <a:moveTo>
                <a:pt x="4119643" y="356932"/>
              </a:moveTo>
              <a:arcTo wR="2761680" hR="2761680" stAng="17967208" swAng="1020820"/>
            </a:path>
          </a:pathLst>
        </a:custGeom>
        <a:noFill/>
        <a:ln w="635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2C93A-C60B-4BEF-8250-AE5FF2352BF1}">
      <dsp:nvSpPr>
        <dsp:cNvPr id="0" name=""/>
        <dsp:cNvSpPr/>
      </dsp:nvSpPr>
      <dsp:spPr>
        <a:xfrm>
          <a:off x="7470590" y="2198913"/>
          <a:ext cx="2025365" cy="242465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Использование результатов рейтингов при премировании руководителей ОСО, показавших лучшие результаты по итогам независимой оценки</a:t>
          </a:r>
          <a:endParaRPr lang="ru-RU" sz="1600" kern="12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70590" y="2198913"/>
        <a:ext cx="2025365" cy="2424658"/>
      </dsp:txXfrm>
    </dsp:sp>
    <dsp:sp modelId="{F25A9E13-B046-4C08-94D0-FE0BAF98F523}">
      <dsp:nvSpPr>
        <dsp:cNvPr id="0" name=""/>
        <dsp:cNvSpPr/>
      </dsp:nvSpPr>
      <dsp:spPr>
        <a:xfrm>
          <a:off x="5199444" y="-889926"/>
          <a:ext cx="5523360" cy="5523360"/>
        </a:xfrm>
        <a:custGeom>
          <a:avLst/>
          <a:gdLst/>
          <a:ahLst/>
          <a:cxnLst/>
          <a:rect l="0" t="0" r="0" b="0"/>
          <a:pathLst>
            <a:path>
              <a:moveTo>
                <a:pt x="2981442" y="5514602"/>
              </a:moveTo>
              <a:arcTo wR="2761680" hR="2761680" stAng="5126150" swAng="1659283"/>
            </a:path>
          </a:pathLst>
        </a:custGeom>
        <a:noFill/>
        <a:ln w="6350" cap="flat" cmpd="sng" algn="ctr">
          <a:solidFill>
            <a:schemeClr val="accent1">
              <a:shade val="90000"/>
              <a:hueOff val="140366"/>
              <a:satOff val="-1286"/>
              <a:lumOff val="111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14571-0576-43C8-ADF9-B81342405097}">
      <dsp:nvSpPr>
        <dsp:cNvPr id="0" name=""/>
        <dsp:cNvSpPr/>
      </dsp:nvSpPr>
      <dsp:spPr>
        <a:xfrm>
          <a:off x="4430109" y="4406875"/>
          <a:ext cx="2953607" cy="158763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Применение результатов при формирование планов проведения ремонтных работ в ОСО, реализации государственной программы Омской области «Доступная среда»</a:t>
          </a:r>
          <a:endParaRPr lang="ru-RU" sz="1600" kern="12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0109" y="4406875"/>
        <a:ext cx="2953607" cy="1587631"/>
      </dsp:txXfrm>
    </dsp:sp>
    <dsp:sp modelId="{981299A5-2FF6-4827-BA84-0F5D7C878FCE}">
      <dsp:nvSpPr>
        <dsp:cNvPr id="0" name=""/>
        <dsp:cNvSpPr/>
      </dsp:nvSpPr>
      <dsp:spPr>
        <a:xfrm>
          <a:off x="-47741" y="330009"/>
          <a:ext cx="5523360" cy="5523360"/>
        </a:xfrm>
        <a:custGeom>
          <a:avLst/>
          <a:gdLst/>
          <a:ahLst/>
          <a:cxnLst/>
          <a:rect l="0" t="0" r="0" b="0"/>
          <a:pathLst>
            <a:path>
              <a:moveTo>
                <a:pt x="4470986" y="4930815"/>
              </a:moveTo>
              <a:arcTo wR="2761680" hR="2761680" stAng="3105687" swAng="1072187"/>
            </a:path>
          </a:pathLst>
        </a:custGeom>
        <a:noFill/>
        <a:ln w="6350" cap="flat" cmpd="sng" algn="ctr">
          <a:solidFill>
            <a:schemeClr val="bg1">
              <a:lumMod val="9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CD5A7-2313-4C15-8BD1-07BD704BF2F0}">
      <dsp:nvSpPr>
        <dsp:cNvPr id="0" name=""/>
        <dsp:cNvSpPr/>
      </dsp:nvSpPr>
      <dsp:spPr>
        <a:xfrm>
          <a:off x="1329679" y="4016832"/>
          <a:ext cx="2878336" cy="166688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Осуществляется анкетирование потребителей социальных услуг и их законных представителей, </a:t>
          </a:r>
          <a:b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итоги подводятся ежеквартально</a:t>
          </a:r>
          <a:endParaRPr lang="ru-RU" sz="1600" kern="12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9679" y="4016832"/>
        <a:ext cx="2878336" cy="1666887"/>
      </dsp:txXfrm>
    </dsp:sp>
    <dsp:sp modelId="{BADF8D43-6460-496F-8141-E5F2B826D63D}">
      <dsp:nvSpPr>
        <dsp:cNvPr id="0" name=""/>
        <dsp:cNvSpPr/>
      </dsp:nvSpPr>
      <dsp:spPr>
        <a:xfrm>
          <a:off x="1232201" y="-982938"/>
          <a:ext cx="5523360" cy="5523360"/>
        </a:xfrm>
        <a:custGeom>
          <a:avLst/>
          <a:gdLst/>
          <a:ahLst/>
          <a:cxnLst/>
          <a:rect l="0" t="0" r="0" b="0"/>
          <a:pathLst>
            <a:path>
              <a:moveTo>
                <a:pt x="1140005" y="4997088"/>
              </a:moveTo>
              <a:arcTo wR="2761680" hR="2761680" stAng="7557538" swAng="558538"/>
            </a:path>
          </a:pathLst>
        </a:custGeom>
        <a:noFill/>
        <a:ln w="6350" cap="flat" cmpd="sng" algn="ctr">
          <a:solidFill>
            <a:schemeClr val="accent1">
              <a:shade val="90000"/>
              <a:hueOff val="280733"/>
              <a:satOff val="-2572"/>
              <a:lumOff val="2220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3A7F6-AF92-462C-A327-1C16D95777E4}">
      <dsp:nvSpPr>
        <dsp:cNvPr id="0" name=""/>
        <dsp:cNvSpPr/>
      </dsp:nvSpPr>
      <dsp:spPr>
        <a:xfrm>
          <a:off x="900799" y="1543820"/>
          <a:ext cx="2304993" cy="217531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rPr>
            <a:t>Поддержана инициатива Общественного совета по проведению выездных проверок, для осуществления выездов предоставляется автотранспорт</a:t>
          </a:r>
          <a:endParaRPr lang="ru-RU" sz="1600" kern="1200" dirty="0">
            <a:solidFill>
              <a:srgbClr val="000099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0799" y="1543820"/>
        <a:ext cx="2304993" cy="2175319"/>
      </dsp:txXfrm>
    </dsp:sp>
    <dsp:sp modelId="{36ED2F3E-9696-41BE-9C89-334639947FBC}">
      <dsp:nvSpPr>
        <dsp:cNvPr id="0" name=""/>
        <dsp:cNvSpPr/>
      </dsp:nvSpPr>
      <dsp:spPr>
        <a:xfrm>
          <a:off x="1487392" y="919018"/>
          <a:ext cx="5523360" cy="5523360"/>
        </a:xfrm>
        <a:custGeom>
          <a:avLst/>
          <a:gdLst/>
          <a:ahLst/>
          <a:cxnLst/>
          <a:rect l="0" t="0" r="0" b="0"/>
          <a:pathLst>
            <a:path>
              <a:moveTo>
                <a:pt x="1015899" y="621790"/>
              </a:moveTo>
              <a:arcTo wR="2761680" hR="2761680" stAng="13847490" swAng="581288"/>
            </a:path>
          </a:pathLst>
        </a:custGeom>
        <a:noFill/>
        <a:ln w="6350" cap="flat" cmpd="sng" algn="ctr">
          <a:solidFill>
            <a:schemeClr val="accent1">
              <a:shade val="90000"/>
              <a:hueOff val="350916"/>
              <a:satOff val="-3215"/>
              <a:lumOff val="2775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51618-681E-4773-8A57-B6734D6DDA3D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61827-856A-48B9-BD4E-2A16B94572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71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6401A-E086-485C-87E3-A9BC7A3257B3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F7A27-99BA-47F3-9E55-FA430F4F31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56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Карта округа</a:t>
            </a:r>
            <a:r>
              <a:rPr lang="ru-RU" baseline="0" dirty="0" smtClean="0"/>
              <a:t> вместо картинки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09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37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Карта округа</a:t>
            </a:r>
            <a:r>
              <a:rPr lang="ru-RU" baseline="0" dirty="0" smtClean="0"/>
              <a:t> вместо картинки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095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7A27-99BA-47F3-9E55-FA430F4F31B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72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758A-A206-45C0-9B39-06E8380BD17B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948-F096-41F3-A86F-88AB18F7119C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D5-CA5A-4E08-A9B0-0AC97BF5F9CE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07C-4590-4CFF-AC34-13072AA0E8C4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0C44-6707-4417-A507-142655E57CE1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1ED8-61EC-4F19-8CF2-3BA7A300D5FD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D437-0EAF-4539-A3B2-DE746C7B361E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6BF5-1AD0-4215-AF47-ADF5371A0D5E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71A1-877A-4AD4-9AA2-06976A5E4172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944A-DC6A-4A0C-AD31-42059BF18330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FE8E-626C-4DDA-9524-B9507986584E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861E-4E6C-4ACD-B763-A4A4731BFE67}" type="datetime1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00967" y="186431"/>
            <a:ext cx="8311221" cy="587368"/>
            <a:chOff x="300967" y="186431"/>
            <a:chExt cx="8311221" cy="58736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00967" y="186431"/>
              <a:ext cx="8311221" cy="5689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b"/>
            <a:lstStyle/>
            <a:p>
              <a:pPr algn="ctr">
                <a:lnSpc>
                  <a:spcPct val="95000"/>
                </a:lnSpc>
                <a:defRPr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труда и социального развития Омской области</a:t>
              </a:r>
            </a:p>
            <a:p>
              <a:pPr algn="ctr">
                <a:lnSpc>
                  <a:spcPct val="95000"/>
                </a:lnSpc>
                <a:defRPr/>
              </a:pPr>
              <a:endPara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837398" y="773799"/>
              <a:ext cx="7328539" cy="0"/>
            </a:xfrm>
            <a:prstGeom prst="line">
              <a:avLst/>
            </a:prstGeom>
            <a:noFill/>
            <a:ln w="4445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" name="Подзаголовок 2"/>
          <p:cNvSpPr txBox="1">
            <a:spLocks/>
          </p:cNvSpPr>
          <p:nvPr/>
        </p:nvSpPr>
        <p:spPr>
          <a:xfrm>
            <a:off x="3277471" y="4883961"/>
            <a:ext cx="5744890" cy="8640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>
              <a:spcBef>
                <a:spcPts val="150"/>
              </a:spcBef>
            </a:pPr>
            <a:endParaRPr lang="ru-RU" alt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1133" y="1566340"/>
            <a:ext cx="80348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</a:rPr>
              <a:t>Об учете результатов независимой оценки Министерством труда и социального развития </a:t>
            </a:r>
            <a:br>
              <a:rPr lang="ru-RU" sz="2800" b="1" dirty="0" smtClean="0">
                <a:solidFill>
                  <a:srgbClr val="003399"/>
                </a:solidFill>
              </a:rPr>
            </a:br>
            <a:r>
              <a:rPr lang="ru-RU" sz="2800" b="1" dirty="0" smtClean="0">
                <a:solidFill>
                  <a:srgbClr val="003399"/>
                </a:solidFill>
              </a:rPr>
              <a:t>Омской области и планируемых мероприятиях, направленных на совершенствование деятельности организаций социального обслуживания, по итогам независимой </a:t>
            </a:r>
            <a:br>
              <a:rPr lang="ru-RU" sz="2800" b="1" dirty="0" smtClean="0">
                <a:solidFill>
                  <a:srgbClr val="003399"/>
                </a:solidFill>
              </a:rPr>
            </a:br>
            <a:r>
              <a:rPr lang="ru-RU" sz="2800" b="1" dirty="0" smtClean="0">
                <a:solidFill>
                  <a:srgbClr val="003399"/>
                </a:solidFill>
              </a:rPr>
              <a:t>оценки,  проведенной в 2015 – 2016 годах</a:t>
            </a:r>
            <a:endParaRPr lang="ru-RU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9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2479" y="331393"/>
            <a:ext cx="8399719" cy="1345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планов, направленных на повышение комфортности условий проживания и улучшение </a:t>
            </a:r>
            <a:r>
              <a:rPr lang="ru-RU" sz="2400" b="1" dirty="0" err="1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культурно-досугой</a:t>
            </a:r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работы</a:t>
            </a:r>
            <a:endParaRPr lang="en-US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401881" y="1676400"/>
            <a:ext cx="8415548" cy="696686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во всех стационарных учреждениях ведены ежемесячные проверки технического состояния санитарно-технической системы и оборудования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30"/>
          <p:cNvGrpSpPr/>
          <p:nvPr/>
        </p:nvGrpSpPr>
        <p:grpSpPr>
          <a:xfrm>
            <a:off x="412763" y="2688817"/>
            <a:ext cx="8415548" cy="740181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во всех стационарных учреждениях работают кружки (умелые руки, художественной самодеятельности), клубы по интересам (в настоящее время их посещают  свыше 1 тыс. человек</a:t>
              </a:r>
              <a:r>
                <a:rPr lang="ru-RU" dirty="0" smtClean="0">
                  <a:solidFill>
                    <a:srgbClr val="000099"/>
                  </a:solidFill>
                </a:rPr>
                <a:t>)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30"/>
          <p:cNvGrpSpPr/>
          <p:nvPr/>
        </p:nvGrpSpPr>
        <p:grpSpPr>
          <a:xfrm>
            <a:off x="359229" y="3642512"/>
            <a:ext cx="8556171" cy="766222"/>
            <a:chOff x="2" y="1395631"/>
            <a:chExt cx="8414085" cy="698984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19780" y="1395631"/>
              <a:ext cx="8327668" cy="6691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обновлен библиотечный фонд в Драгунском психоневрологическом интернате (сбор книг организован рабочей группой при Общественном совете)</a:t>
              </a:r>
              <a:r>
                <a:rPr lang="ru-RU" dirty="0" smtClean="0">
                  <a:solidFill>
                    <a:srgbClr val="000099"/>
                  </a:solidFill>
                </a:rPr>
                <a:t> 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807021" y="4669962"/>
            <a:ext cx="6270171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15 декабря 2016 года под девизом: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"Пусть торжествует в мире доброта!" проведен </a:t>
            </a:r>
            <a:r>
              <a:rPr lang="ru-RU" b="1" dirty="0" smtClean="0">
                <a:solidFill>
                  <a:srgbClr val="FFFF00"/>
                </a:solidFill>
              </a:rPr>
              <a:t>творческий фестиваль среди граждан, проживающих в стационарных учреждениях</a:t>
            </a:r>
            <a:r>
              <a:rPr lang="ru-RU" b="1" dirty="0" smtClean="0">
                <a:solidFill>
                  <a:schemeClr val="bg1"/>
                </a:solidFill>
              </a:rPr>
              <a:t>, включающий смотр художественной самодеятельности и выставку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прикладного творчества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2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2479" y="331393"/>
            <a:ext cx="8399719" cy="9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Проведение ремонтно-строительных работ в стационарных учреждениях в 2016 году в рамках реализации социальной программы Омской области</a:t>
            </a:r>
            <a:endParaRPr lang="en-US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567056" y="6492875"/>
            <a:ext cx="437391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141514" y="1534886"/>
            <a:ext cx="3439885" cy="881743"/>
            <a:chOff x="2" y="1419387"/>
            <a:chExt cx="8414085" cy="675228"/>
          </a:xfr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9781" y="1485008"/>
              <a:ext cx="8327667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Екатерининский психоневрологический интернат</a:t>
              </a:r>
              <a:endParaRPr lang="ru-RU" sz="1600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7"/>
          <p:cNvGrpSpPr/>
          <p:nvPr/>
        </p:nvGrpSpPr>
        <p:grpSpPr>
          <a:xfrm>
            <a:off x="163286" y="2579896"/>
            <a:ext cx="3494313" cy="849086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9780" y="1467694"/>
              <a:ext cx="8327668" cy="5310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Пушкинский психоневрологический интернат</a:t>
              </a:r>
              <a:endParaRPr lang="ru-RU" sz="1600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33"/>
          <p:cNvGrpSpPr/>
          <p:nvPr/>
        </p:nvGrpSpPr>
        <p:grpSpPr>
          <a:xfrm>
            <a:off x="3722913" y="1607611"/>
            <a:ext cx="5249764" cy="3791703"/>
            <a:chOff x="2" y="1419387"/>
            <a:chExt cx="8597017" cy="3347585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19779" y="1442985"/>
              <a:ext cx="8327669" cy="5939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Выполнен капитальный ремонт отделения милосердия № 1 (монтажные и демонтажные работы по перекрытию 1 этажа)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Скругленный прямоугольник 4"/>
            <p:cNvSpPr/>
            <p:nvPr/>
          </p:nvSpPr>
          <p:spPr>
            <a:xfrm>
              <a:off x="269350" y="4151889"/>
              <a:ext cx="8327669" cy="6150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Выполнен капитальный ремонт систем отопления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33"/>
          <p:cNvGrpSpPr/>
          <p:nvPr/>
        </p:nvGrpSpPr>
        <p:grpSpPr>
          <a:xfrm>
            <a:off x="3766453" y="2623433"/>
            <a:ext cx="5138057" cy="859971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9779" y="1476804"/>
              <a:ext cx="8327669" cy="3926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endPara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Выполнен капитальный ремонт отделения корпуса № 2 (ремонт в жилых помещениях, систем отопления, вентиляции, электроосвещения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Группа 27"/>
          <p:cNvGrpSpPr/>
          <p:nvPr/>
        </p:nvGrpSpPr>
        <p:grpSpPr>
          <a:xfrm>
            <a:off x="152401" y="3559600"/>
            <a:ext cx="3570514" cy="849114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Драгунский психоневрологический интернат</a:t>
              </a:r>
              <a:endParaRPr lang="ru-RU" sz="1600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Группа 27"/>
          <p:cNvGrpSpPr/>
          <p:nvPr/>
        </p:nvGrpSpPr>
        <p:grpSpPr>
          <a:xfrm>
            <a:off x="163282" y="4582880"/>
            <a:ext cx="3646717" cy="838206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err="1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Марьяновский</a:t>
              </a: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психоневрологический интернат</a:t>
              </a:r>
              <a:endParaRPr lang="ru-RU" sz="1600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Группа 27"/>
          <p:cNvGrpSpPr/>
          <p:nvPr/>
        </p:nvGrpSpPr>
        <p:grpSpPr>
          <a:xfrm>
            <a:off x="217709" y="5475514"/>
            <a:ext cx="3592291" cy="1148113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19780" y="1457703"/>
              <a:ext cx="8327667" cy="60189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kern="1200" dirty="0" err="1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Большекулачинский</a:t>
              </a: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специальный</a:t>
              </a:r>
              <a:b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дом-интернат для престарелых </a:t>
              </a:r>
              <a:b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600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инвалидов</a:t>
              </a:r>
              <a:endParaRPr lang="ru-RU" sz="1600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Группа 33"/>
          <p:cNvGrpSpPr/>
          <p:nvPr/>
        </p:nvGrpSpPr>
        <p:grpSpPr>
          <a:xfrm>
            <a:off x="3766453" y="2612547"/>
            <a:ext cx="5138057" cy="859971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52" name="Скругленный прямоугольник 4"/>
            <p:cNvSpPr/>
            <p:nvPr/>
          </p:nvSpPr>
          <p:spPr>
            <a:xfrm>
              <a:off x="19779" y="1476804"/>
              <a:ext cx="8327669" cy="3926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endPara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Выполнен капитальный ремонт отделения корпуса № 2 (ремонт в жилых помещениях, систем отопления, вентиляции, электроосвещения)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Группа 33"/>
          <p:cNvGrpSpPr/>
          <p:nvPr/>
        </p:nvGrpSpPr>
        <p:grpSpPr>
          <a:xfrm>
            <a:off x="3875313" y="3675958"/>
            <a:ext cx="5138057" cy="721935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58" name="Скругленный прямоугольник 4"/>
            <p:cNvSpPr/>
            <p:nvPr/>
          </p:nvSpPr>
          <p:spPr>
            <a:xfrm>
              <a:off x="19779" y="1442985"/>
              <a:ext cx="8327669" cy="5939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Выполнен капитальный ремонт корпуса № 1 (ремонт в жилых помещениях, систем отопления, вентиляции, водопровода, электроосвещения</a:t>
              </a:r>
              <a:r>
                <a:rPr lang="ru-RU" sz="160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Скругленный прямоугольник 4"/>
          <p:cNvSpPr/>
          <p:nvPr/>
        </p:nvSpPr>
        <p:spPr>
          <a:xfrm>
            <a:off x="3887390" y="5551714"/>
            <a:ext cx="5085287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 капитальный ремонт главного корпуса (ремонт в жилых помещениях и санитарных узлах)</a:t>
            </a:r>
            <a:endParaRPr lang="ru-RU" sz="1600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2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43068" y="300942"/>
            <a:ext cx="8657864" cy="8102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Проведение независимой оценки </a:t>
            </a:r>
            <a:r>
              <a:rPr lang="ru-RU" sz="2400" b="1" dirty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качества оказания услуг организациями социального </a:t>
            </a:r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обслуживания (далее - ОСО)</a:t>
            </a:r>
            <a:endParaRPr lang="ru-RU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50592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77825" y="757238"/>
            <a:ext cx="862965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1600" b="1" dirty="0" smtClean="0">
              <a:solidFill>
                <a:srgbClr val="00800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18533" y="1693839"/>
            <a:ext cx="3556000" cy="465163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/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9781" y="1439163"/>
              <a:ext cx="3058681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Годы </a:t>
              </a:r>
              <a:endParaRPr lang="ru-RU" sz="1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3824166" y="1702298"/>
            <a:ext cx="2178842" cy="465163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2015 год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37255" y="1719226"/>
            <a:ext cx="2178842" cy="465163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2016 год</a:t>
            </a:r>
            <a:endParaRPr lang="ru-RU" dirty="0">
              <a:solidFill>
                <a:srgbClr val="000099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15619" y="2396592"/>
            <a:ext cx="3575848" cy="871541"/>
            <a:chOff x="2" y="1419387"/>
            <a:chExt cx="8440768" cy="675228"/>
          </a:xfrm>
          <a:solidFill>
            <a:schemeClr val="accent2">
              <a:lumMod val="40000"/>
              <a:lumOff val="60000"/>
            </a:schemeClr>
          </a:solidFill>
          <a:effectLst/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9777" y="1439164"/>
              <a:ext cx="8420993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Количество ОСО, в отношении которых проведена независимая оценка </a:t>
              </a:r>
              <a:endParaRPr lang="ru-RU" sz="1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3841094" y="2388119"/>
            <a:ext cx="2178842" cy="854614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dirty="0" smtClean="0">
              <a:solidFill>
                <a:srgbClr val="000099"/>
              </a:solidFill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</a:rPr>
              <a:t>15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96518" y="2362712"/>
            <a:ext cx="2178842" cy="854621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dirty="0" smtClean="0">
              <a:solidFill>
                <a:srgbClr val="000099"/>
              </a:solidFill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</a:rPr>
              <a:t>12</a:t>
            </a:r>
            <a:endParaRPr lang="ru-RU" dirty="0">
              <a:solidFill>
                <a:srgbClr val="000099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24080" y="3565032"/>
            <a:ext cx="3575848" cy="1133968"/>
            <a:chOff x="2" y="1419387"/>
            <a:chExt cx="8440768" cy="675228"/>
          </a:xfrm>
          <a:solidFill>
            <a:schemeClr val="accent4">
              <a:lumMod val="60000"/>
              <a:lumOff val="40000"/>
            </a:schemeClr>
          </a:solidFill>
          <a:effectLst/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9777" y="1439164"/>
              <a:ext cx="8420993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Количество ОСО, утвердивших планы работы по улучшению качества социального обслуживания по итогам независимой оценки </a:t>
              </a:r>
              <a:endParaRPr lang="ru-RU" sz="1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Скругленный прямоугольник 28"/>
          <p:cNvSpPr/>
          <p:nvPr/>
        </p:nvSpPr>
        <p:spPr>
          <a:xfrm>
            <a:off x="3858022" y="3607361"/>
            <a:ext cx="2178842" cy="1100106"/>
          </a:xfrm>
          <a:prstGeom prst="roundRect">
            <a:avLst>
              <a:gd name="adj" fmla="val 1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dirty="0" smtClean="0">
              <a:solidFill>
                <a:srgbClr val="000099"/>
              </a:solidFill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</a:rPr>
              <a:t>15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81182" y="3556553"/>
            <a:ext cx="2178842" cy="1142447"/>
          </a:xfrm>
          <a:prstGeom prst="roundRect">
            <a:avLst>
              <a:gd name="adj" fmla="val 1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dirty="0" smtClean="0">
              <a:solidFill>
                <a:srgbClr val="000099"/>
              </a:solidFill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</a:rPr>
              <a:t>12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5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1"/>
          <p:cNvSpPr txBox="1">
            <a:spLocks/>
          </p:cNvSpPr>
          <p:nvPr/>
        </p:nvSpPr>
        <p:spPr>
          <a:xfrm>
            <a:off x="6950592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Стрелка вправо с вырезом 4"/>
          <p:cNvSpPr/>
          <p:nvPr/>
        </p:nvSpPr>
        <p:spPr>
          <a:xfrm rot="18293329">
            <a:off x="2690125" y="2398955"/>
            <a:ext cx="100943" cy="1009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08964" y="368470"/>
            <a:ext cx="8695690" cy="774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Опубликованные в сети Интернет материалы по вопросу </a:t>
            </a:r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chemeClr val="bg1">
                      <a:lumMod val="85000"/>
                      <a:alpha val="4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sz="2400" b="1" spc="50" dirty="0" smtClean="0">
                <a:ln w="9525" cmpd="sng">
                  <a:noFill/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chemeClr val="bg1">
                      <a:lumMod val="85000"/>
                      <a:alpha val="4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независимой </a:t>
            </a:r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003399"/>
                </a:solidFill>
                <a:effectLst>
                  <a:outerShdw blurRad="38100" dist="38100" dir="2700000" algn="tl">
                    <a:schemeClr val="bg1">
                      <a:lumMod val="85000"/>
                      <a:alpha val="43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оценки </a:t>
            </a:r>
            <a:r>
              <a:rPr lang="ru-RU" sz="2400" b="1" dirty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качества оказания услуг организациями социального </a:t>
            </a:r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обслуживания</a:t>
            </a:r>
            <a:endParaRPr lang="ru-RU" sz="2400" b="1" spc="50" dirty="0">
              <a:ln w="9525" cmpd="sng">
                <a:noFill/>
                <a:prstDash val="solid"/>
              </a:ln>
              <a:solidFill>
                <a:srgbClr val="003399"/>
              </a:solidFill>
              <a:effectLst>
                <a:outerShdw blurRad="38100" dist="38100" dir="2700000" algn="tl">
                  <a:schemeClr val="bg1">
                    <a:lumMod val="85000"/>
                    <a:alpha val="43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82678" y="5190062"/>
            <a:ext cx="5244465" cy="660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Отчеты организаций-операторов по итогам проведения независимой оценки</a:t>
            </a:r>
            <a:endParaRPr lang="ru-RU" sz="15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1390" y="1507066"/>
            <a:ext cx="5660543" cy="740315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/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9779" y="1439164"/>
              <a:ext cx="8327669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Перечни организаций для </a:t>
              </a: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проведения независимой </a:t>
              </a: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оценки </a:t>
              </a: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качества работы организаций социального обслуживания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4603" y="2317650"/>
            <a:ext cx="5630397" cy="623509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/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19779" y="1439164"/>
              <a:ext cx="8327669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Критерии и показатели качества работы организаций социального </a:t>
              </a: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обслуживания</a:t>
              </a:r>
              <a:endParaRPr lang="ru-RU" sz="1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3290" y="3827521"/>
            <a:ext cx="5616310" cy="323853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/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19779" y="1439164"/>
              <a:ext cx="8327669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Рейтинги </a:t>
              </a: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организаций </a:t>
              </a: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социального </a:t>
              </a: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обслуживания </a:t>
              </a:r>
              <a:endParaRPr lang="ru-RU" sz="1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71390" y="4459933"/>
            <a:ext cx="5297049" cy="455390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/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19779" y="1439164"/>
              <a:ext cx="8327669" cy="6356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Планы мероприятий по улучшению качества работы </a:t>
              </a: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организаций </a:t>
              </a: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социального </a:t>
              </a:r>
              <a:r>
                <a:rPr lang="ru-RU" sz="15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обслуживания</a:t>
              </a:r>
              <a:endParaRPr lang="ru-RU" sz="15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892800" y="1473200"/>
            <a:ext cx="3115192" cy="3784123"/>
            <a:chOff x="6232829" y="1683998"/>
            <a:chExt cx="2565180" cy="1713705"/>
          </a:xfrm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6232829" y="1683998"/>
              <a:ext cx="2565180" cy="171370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</p:sp>
        <p:sp>
          <p:nvSpPr>
            <p:cNvPr id="38" name="Скругленный прямоугольник 4"/>
            <p:cNvSpPr/>
            <p:nvPr/>
          </p:nvSpPr>
          <p:spPr>
            <a:xfrm>
              <a:off x="6316485" y="1767654"/>
              <a:ext cx="2397868" cy="1546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Материалы размещены </a:t>
              </a:r>
              <a:b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сайтах Министерства труда и социального развития Омской области  </a:t>
              </a:r>
              <a:b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разделе </a:t>
              </a: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Независимая оценка качества работы организаций, </a:t>
              </a: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оказывающих услуги»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71390" y="3027892"/>
            <a:ext cx="5643610" cy="585022"/>
            <a:chOff x="2" y="1419387"/>
            <a:chExt cx="8414085" cy="766373"/>
          </a:xfrm>
          <a:solidFill>
            <a:schemeClr val="accent6">
              <a:lumMod val="20000"/>
              <a:lumOff val="80000"/>
            </a:schemeClr>
          </a:solidFill>
          <a:effectLst/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41" name="Скругленный прямоугольник 4"/>
            <p:cNvSpPr/>
            <p:nvPr/>
          </p:nvSpPr>
          <p:spPr>
            <a:xfrm>
              <a:off x="19779" y="1550084"/>
              <a:ext cx="8327669" cy="6356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Порядок проведения независимой оценки качества работы организаций, оказывающих социальные услуги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891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70121" y="300941"/>
            <a:ext cx="8837353" cy="134212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Контроль выполнения планов по улучшению качества оказания социальных услуг, утвержденных в организациях социального обслуживания</a:t>
            </a:r>
            <a:endParaRPr lang="ru-RU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50592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77825" y="757238"/>
            <a:ext cx="8629650" cy="88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1600" b="1" dirty="0" smtClean="0">
              <a:solidFill>
                <a:srgbClr val="008000"/>
              </a:solidFill>
            </a:endParaRP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308759" y="1744308"/>
            <a:ext cx="4085111" cy="1070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Структурные подразделения Министерства труда и социального развития Омской области</a:t>
            </a:r>
            <a:endParaRPr lang="ru-RU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4754868" y="1733801"/>
            <a:ext cx="3902244" cy="10204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совет при Министерстве труда и социального развития Омской области</a:t>
            </a:r>
            <a:endParaRPr lang="ru-RU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807522" y="3084208"/>
            <a:ext cx="3550722" cy="1070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</a:t>
            </a: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на заседаниях территориальных групп подведомственных ОСО</a:t>
            </a:r>
            <a:endParaRPr lang="ru-RU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4"/>
          <p:cNvSpPr/>
          <p:nvPr/>
        </p:nvSpPr>
        <p:spPr>
          <a:xfrm>
            <a:off x="864922" y="4317232"/>
            <a:ext cx="3550722" cy="17035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выполнения планов ОСО, подготовка методических рекомендаций для ОСО по отдельным пунктам планов </a:t>
            </a:r>
            <a:endParaRPr lang="ru-RU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44389" y="2802577"/>
            <a:ext cx="23747" cy="188817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8158348" y="3610099"/>
            <a:ext cx="439389" cy="1187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89911" y="4643252"/>
            <a:ext cx="476989" cy="987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"/>
          <p:cNvSpPr/>
          <p:nvPr/>
        </p:nvSpPr>
        <p:spPr>
          <a:xfrm>
            <a:off x="4800393" y="3049951"/>
            <a:ext cx="3286703" cy="10204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итогов реализации планов ОСО на заседаниях Общественного совета</a:t>
            </a:r>
            <a:endParaRPr lang="ru-RU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4"/>
          <p:cNvSpPr/>
          <p:nvPr/>
        </p:nvSpPr>
        <p:spPr>
          <a:xfrm>
            <a:off x="4798418" y="4306726"/>
            <a:ext cx="3300553" cy="1714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выездных проверок рабочей группой, созданной при Общественном совете (в соответствии с графиком, утверждаемым Общественным советом) </a:t>
            </a:r>
            <a:endParaRPr lang="ru-RU" kern="12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8621264" y="2790701"/>
            <a:ext cx="23747" cy="188817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8191998" y="4653124"/>
            <a:ext cx="439389" cy="1187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V="1">
            <a:off x="401786" y="3645753"/>
            <a:ext cx="393861" cy="987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80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49618540"/>
              </p:ext>
            </p:extLst>
          </p:nvPr>
        </p:nvGraphicFramePr>
        <p:xfrm>
          <a:off x="-522398" y="228600"/>
          <a:ext cx="10081120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601686" y="2590801"/>
            <a:ext cx="4369130" cy="1741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Меры, принятые  </a:t>
            </a:r>
          </a:p>
          <a:p>
            <a:pPr algn="ctr"/>
            <a:r>
              <a:rPr lang="ru-RU" sz="2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Министерством по итогам </a:t>
            </a:r>
            <a:br>
              <a:rPr lang="ru-RU" sz="2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проведения </a:t>
            </a:r>
            <a:r>
              <a:rPr lang="ru-RU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независимой </a:t>
            </a:r>
            <a:r>
              <a:rPr lang="ru-RU" sz="2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оценки стационарных учреждений в 2015 году</a:t>
            </a:r>
          </a:p>
          <a:p>
            <a:pPr algn="ctr"/>
            <a:endParaRPr lang="ru-RU" sz="2400" b="1" dirty="0" smtClean="0">
              <a:ln w="0"/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n w="0"/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2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2479" y="331393"/>
            <a:ext cx="8399719" cy="9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планов.</a:t>
            </a:r>
          </a:p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Повышение информационной доступности</a:t>
            </a:r>
            <a:endParaRPr lang="en-US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4800" y="1460665"/>
            <a:ext cx="8566068" cy="1056904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8544" y="1488237"/>
              <a:ext cx="8338107" cy="5427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сайтах стационарных учреждений размещена информация, предусмотренная  Федеральным законом от 28 декабря 2013 года № 442-ФЗ  «Об основах социального обслуживания граждан в Российской Федерации»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50371" y="2713348"/>
            <a:ext cx="8620497" cy="908637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9780" y="1480067"/>
              <a:ext cx="8327668" cy="55659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Все учреждения разместили или обновили  на своих информационных стендах  информацию о порядке подачи получателем социальных услуг жалобы на качество предоставления социальной услуги, книги жалоб и предложений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83029" y="3842486"/>
            <a:ext cx="8647216" cy="1204532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Разработаны памятки и проведены учебные мероприятия с персоналом о правилах общения по телефону, а также работы с устными обращениями граждан, поступающими в ОСО 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04798" y="5300350"/>
            <a:ext cx="8600703" cy="985651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19779" y="1499923"/>
              <a:ext cx="8327669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ОСО обеспечен регулярный просмотр электронной почты и регистрация поступивших обращений</a:t>
              </a:r>
              <a:endParaRPr lang="ru-RU" sz="1600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202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2479" y="331393"/>
            <a:ext cx="8399719" cy="9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планов, направленных на повышение доступности зданий ОСО для </a:t>
            </a:r>
            <a:r>
              <a:rPr lang="ru-RU" sz="2400" b="1" dirty="0" err="1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маломобильных</a:t>
            </a:r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групп населения</a:t>
            </a:r>
            <a:endParaRPr lang="en-US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51355" y="1793268"/>
            <a:ext cx="2909361" cy="985651"/>
            <a:chOff x="2" y="1419387"/>
            <a:chExt cx="8414085" cy="675228"/>
          </a:xfr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Екатерининский психоневрологический интернат</a:t>
              </a:r>
              <a:endParaRPr lang="ru-RU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533901" y="1791293"/>
            <a:ext cx="2966709" cy="985651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Пушкинский психоневрологический интернат</a:t>
              </a:r>
              <a:endParaRPr lang="ru-RU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1881" y="3156918"/>
            <a:ext cx="3659480" cy="2685742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произведена контрастная окраска крайних ступеней лестничных </a:t>
              </a:r>
              <a:r>
                <a:rPr lang="ru-RU" dirty="0" err="1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маршев</a:t>
              </a:r>
              <a:endPara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установлены пандусы и поручни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880758" y="3218213"/>
            <a:ext cx="3705102" cy="2731326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при входе в отделение милосердия на поручнях установлена тактильная лента, на дверных стеклах – контрастная маркировка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при входе во все отделения ПНИ вмонтирована тактильная плитка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Стрелка вниз 36"/>
          <p:cNvSpPr/>
          <p:nvPr/>
        </p:nvSpPr>
        <p:spPr>
          <a:xfrm>
            <a:off x="665055" y="2814454"/>
            <a:ext cx="712504" cy="522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621830" y="2824354"/>
            <a:ext cx="712504" cy="522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2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2479" y="331393"/>
            <a:ext cx="8399719" cy="9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планов, направленных </a:t>
            </a:r>
            <a:b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 питания </a:t>
            </a:r>
            <a:endParaRPr lang="en-US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451355" y="1567643"/>
            <a:ext cx="3396250" cy="985651"/>
            <a:chOff x="2" y="1419387"/>
            <a:chExt cx="8414085" cy="675228"/>
          </a:xfr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Тарский психоневрологический интернат</a:t>
              </a:r>
              <a:endParaRPr lang="ru-RU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7"/>
          <p:cNvGrpSpPr/>
          <p:nvPr/>
        </p:nvGrpSpPr>
        <p:grpSpPr>
          <a:xfrm>
            <a:off x="5118265" y="1530043"/>
            <a:ext cx="3382345" cy="985651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Таврический дом-интернат для престарелых и инвалидов</a:t>
              </a:r>
              <a:endParaRPr lang="ru-RU" b="1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178130" y="2945081"/>
            <a:ext cx="4322617" cy="1128155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расширен ассортимент блюд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разработаны технологические карты новых блюд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33"/>
          <p:cNvGrpSpPr/>
          <p:nvPr/>
        </p:nvGrpSpPr>
        <p:grpSpPr>
          <a:xfrm>
            <a:off x="4619501" y="2968839"/>
            <a:ext cx="4215741" cy="1187525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19780" y="1485008"/>
              <a:ext cx="8327669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Ø"/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создан и на постоянной основе осуществляет деятельность «кулинарный совет»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Стрелка вниз 36"/>
          <p:cNvSpPr/>
          <p:nvPr/>
        </p:nvSpPr>
        <p:spPr>
          <a:xfrm>
            <a:off x="665055" y="2576954"/>
            <a:ext cx="712504" cy="522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621830" y="2574979"/>
            <a:ext cx="712504" cy="522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4"/>
          <p:cNvSpPr/>
          <p:nvPr/>
        </p:nvSpPr>
        <p:spPr>
          <a:xfrm>
            <a:off x="849085" y="5061857"/>
            <a:ext cx="7489371" cy="109945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6 стационарных учреждений определены в качестве «</a:t>
            </a:r>
            <a:r>
              <a:rPr lang="ru-RU" b="1" dirty="0" err="1" smtClean="0"/>
              <a:t>пилотных</a:t>
            </a:r>
            <a:r>
              <a:rPr lang="ru-RU" b="1" dirty="0" smtClean="0"/>
              <a:t>» при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реализации </a:t>
            </a:r>
            <a:r>
              <a:rPr lang="ru-RU" b="1" dirty="0" smtClean="0"/>
              <a:t>на территории Омской области приоритетного проекта «Совершенствование системы социального питания в Омской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xmlns="" val="19202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2479" y="331393"/>
            <a:ext cx="8399719" cy="9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n w="0"/>
                <a:solidFill>
                  <a:srgbClr val="0033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планов, направленных на повышение качества социально медицинских услуг</a:t>
            </a:r>
            <a:endParaRPr lang="en-US" sz="2400" b="1" dirty="0">
              <a:ln w="0"/>
              <a:solidFill>
                <a:srgbClr val="0033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fld id="{CC173F88-3387-453B-9303-AC0210B95CB8}" type="slidenum">
              <a:rPr lang="ru-RU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592873" y="3886153"/>
            <a:ext cx="4120645" cy="830474"/>
            <a:chOff x="2" y="1419387"/>
            <a:chExt cx="8414085" cy="675228"/>
          </a:xfrm>
          <a:solidFill>
            <a:schemeClr val="accent4">
              <a:lumMod val="60000"/>
              <a:lumOff val="4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Тарский </a:t>
              </a:r>
              <a:b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психоневрологический интернат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630486" y="5007430"/>
            <a:ext cx="4137462" cy="1545810"/>
            <a:chOff x="2" y="1419387"/>
            <a:chExt cx="8414085" cy="675228"/>
          </a:xfr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2016 году приобретено медицинское оборудование для учреждения на сумму </a:t>
              </a:r>
              <a:b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более 118 тыс. руб. 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33"/>
          <p:cNvGrpSpPr/>
          <p:nvPr/>
        </p:nvGrpSpPr>
        <p:grpSpPr>
          <a:xfrm>
            <a:off x="391886" y="1280505"/>
            <a:ext cx="8193974" cy="1136121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Ежеквартально проводятся заседания медицинского совета государственных  учреждений социального обслуживания  с участием специалистов медицинских организаций и Омской государственной медицинской академии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33"/>
          <p:cNvGrpSpPr/>
          <p:nvPr/>
        </p:nvGrpSpPr>
        <p:grpSpPr>
          <a:xfrm>
            <a:off x="457198" y="2608594"/>
            <a:ext cx="8193974" cy="853058"/>
            <a:chOff x="2" y="1419387"/>
            <a:chExt cx="8414085" cy="675228"/>
          </a:xfrm>
          <a:solidFill>
            <a:schemeClr val="accent6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" y="1419387"/>
              <a:ext cx="8414085" cy="67522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9780" y="1485008"/>
              <a:ext cx="8327668" cy="531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Индивидуальные программы реабилитации и </a:t>
              </a:r>
              <a:r>
                <a:rPr lang="ru-RU" kern="1200" dirty="0" err="1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абилитации</a:t>
              </a: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инвалида разработаны 99,2 % инвалидам, проживающим в ОСО </a:t>
              </a:r>
              <a:b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kern="1200" dirty="0" smtClean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(в 2015 году этот показатель составлял 97,2 %)</a:t>
              </a:r>
              <a:endParaRPr lang="ru-RU" kern="1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Стрелка вниз 22"/>
          <p:cNvSpPr/>
          <p:nvPr/>
        </p:nvSpPr>
        <p:spPr>
          <a:xfrm>
            <a:off x="2166264" y="4735285"/>
            <a:ext cx="881743" cy="359229"/>
          </a:xfrm>
          <a:prstGeom prst="downArrow">
            <a:avLst>
              <a:gd name="adj1" fmla="val 50000"/>
              <a:gd name="adj2" fmla="val 56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2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783</Words>
  <Application>Microsoft Office PowerPoint</Application>
  <PresentationFormat>Экран (4:3)</PresentationFormat>
  <Paragraphs>107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Проведение независимой оценки качества оказания услуг организациями социального обслуживания (далее - ОСО)</vt:lpstr>
      <vt:lpstr>Слайд 3</vt:lpstr>
      <vt:lpstr>Контроль выполнения планов по улучшению качества оказания социальных услуг, утвержденных в организациях социального обслуживания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Шаталова Наталья Евгеньевна</cp:lastModifiedBy>
  <cp:revision>171</cp:revision>
  <cp:lastPrinted>2015-03-02T11:30:42Z</cp:lastPrinted>
  <dcterms:created xsi:type="dcterms:W3CDTF">2014-11-21T11:00:06Z</dcterms:created>
  <dcterms:modified xsi:type="dcterms:W3CDTF">2017-04-03T09:53:07Z</dcterms:modified>
</cp:coreProperties>
</file>