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377" r:id="rId2"/>
    <p:sldId id="475" r:id="rId3"/>
    <p:sldId id="444" r:id="rId4"/>
    <p:sldId id="482" r:id="rId5"/>
    <p:sldId id="481" r:id="rId6"/>
    <p:sldId id="483" r:id="rId7"/>
    <p:sldId id="485" r:id="rId8"/>
    <p:sldId id="476" r:id="rId9"/>
    <p:sldId id="477" r:id="rId10"/>
    <p:sldId id="478" r:id="rId11"/>
    <p:sldId id="484" r:id="rId12"/>
    <p:sldId id="480" r:id="rId1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A5002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A5002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A5002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A5002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A5002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659"/>
    <a:srgbClr val="000066"/>
    <a:srgbClr val="FFFFFF"/>
    <a:srgbClr val="66CCFF"/>
    <a:srgbClr val="DAD9D0"/>
    <a:srgbClr val="0000CC"/>
    <a:srgbClr val="FFFF66"/>
    <a:srgbClr val="3FCDFF"/>
    <a:srgbClr val="CAD9BF"/>
    <a:srgbClr val="003B68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016" autoAdjust="0"/>
    <p:restoredTop sz="94713" autoAdjust="0"/>
  </p:normalViewPr>
  <p:slideViewPr>
    <p:cSldViewPr>
      <p:cViewPr>
        <p:scale>
          <a:sx n="100" d="100"/>
          <a:sy n="100" d="100"/>
        </p:scale>
        <p:origin x="-186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Sheet1!$A$1:$B$1</c:f>
              <c:strCache>
                <c:ptCount val="1"/>
                <c:pt idx="0">
                  <c:v>семейные формы жизнеустройства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92.6</c:v>
                </c:pt>
                <c:pt idx="1">
                  <c:v>7.4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explosion val="8"/>
          </c:dPt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Жестоке обращение в семье, вне семьи, в среде сверстников</c:v>
                </c:pt>
                <c:pt idx="1">
                  <c:v>Сексуальное насилие в отношении ребенка</c:v>
                </c:pt>
                <c:pt idx="2">
                  <c:v>Детско-родительские отношения</c:v>
                </c:pt>
                <c:pt idx="3">
                  <c:v>Отношения со сверстниками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24</c:v>
                </c:pt>
                <c:pt idx="2">
                  <c:v>1628</c:v>
                </c:pt>
                <c:pt idx="3">
                  <c:v>2214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5174032688710395"/>
          <c:y val="9.0428063495618597E-4"/>
          <c:w val="0.41258812660258265"/>
          <c:h val="0.85456399755232293"/>
        </c:manualLayout>
      </c:layout>
      <c:txPr>
        <a:bodyPr/>
        <a:lstStyle/>
        <a:p>
          <a:pPr>
            <a:defRPr sz="1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0.09801</cdr:x>
      <cdr:y>0.128</cdr:y>
    </cdr:from>
    <cdr:to>
      <cdr:x>0.23032</cdr:x>
      <cdr:y>0.43423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3100" y="384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F99BA9-7FA9-4CA8-B165-D777F64EE9FA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BA871B-2BBB-497D-8BA9-645B31B68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159B82-4FE9-4D4F-A03B-9433B66BDD73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3FB6634-0B98-43E4-A9F6-7B362C264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2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6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2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0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0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3441-E286-495E-882B-6710FEB736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3441-E286-495E-882B-6710FEB736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3441-E286-495E-882B-6710FEB736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3441-E286-495E-882B-6710FEB736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3441-E286-495E-882B-6710FEB736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2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93519-68D3-4450-BFF6-B17F4215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D428-010D-4138-A4BE-34236064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F3945-5A78-442C-A025-8D54EAB25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D346-10B8-4CC9-B828-B022C03E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A6CC-AB13-40D1-A1C1-B88C2F1B9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FDBD-997C-4C98-AF67-A5D98882E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FB060-3771-4C93-A654-D74B1A385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2608-9854-456C-9B73-C16CFD80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8BB5-AD75-4FE4-9BD4-326711DA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8744-4A33-4C57-9A4A-38F62F0A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49FA-F5EE-4EC3-AC09-E7DC52EB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178C-0220-4C5B-8EC4-B1E7F183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616FAE2-BA64-4224-80ED-387B1AD3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chart" Target="../charts/char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66688" y="1557338"/>
            <a:ext cx="8977312" cy="147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3097213" y="361950"/>
            <a:ext cx="60467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endParaRPr lang="ru-RU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16"/>
          <p:cNvSpPr txBox="1">
            <a:spLocks noChangeArrowheads="1"/>
          </p:cNvSpPr>
          <p:nvPr/>
        </p:nvSpPr>
        <p:spPr bwMode="auto">
          <a:xfrm>
            <a:off x="179388" y="1271588"/>
            <a:ext cx="87137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endParaRPr lang="ru-RU" sz="1600" dirty="0">
              <a:solidFill>
                <a:srgbClr val="333399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8532813" y="73025"/>
            <a:ext cx="48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3B68"/>
              </a:solidFill>
            </a:endParaRPr>
          </a:p>
          <a:p>
            <a:endParaRPr lang="ru-RU" dirty="0"/>
          </a:p>
        </p:txBody>
      </p:sp>
      <p:pic>
        <p:nvPicPr>
          <p:cNvPr id="6" name="Picture 6" descr="http://newsn.ru/images/cms-image-000004602.jpg"/>
          <p:cNvPicPr>
            <a:picLocks noChangeAspect="1" noChangeArrowheads="1"/>
          </p:cNvPicPr>
          <p:nvPr/>
        </p:nvPicPr>
        <p:blipFill>
          <a:blip r:embed="rId3" cstate="print"/>
          <a:srcRect r="8095"/>
          <a:stretch>
            <a:fillRect/>
          </a:stretch>
        </p:blipFill>
        <p:spPr bwMode="auto">
          <a:xfrm>
            <a:off x="11113" y="76200"/>
            <a:ext cx="3048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12" descr="министерство_ит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65400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gorproekt-omsk.ru/media/gallery/big/145/3945131879.jpg"/>
          <p:cNvPicPr>
            <a:picLocks noChangeAspect="1" noChangeArrowheads="1"/>
          </p:cNvPicPr>
          <p:nvPr/>
        </p:nvPicPr>
        <p:blipFill>
          <a:blip r:embed="rId5" cstate="print"/>
          <a:srcRect l="17955" t="3914" r="14951" b="12419"/>
          <a:stretch>
            <a:fillRect/>
          </a:stretch>
        </p:blipFill>
        <p:spPr bwMode="auto">
          <a:xfrm>
            <a:off x="3067050" y="76200"/>
            <a:ext cx="280035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Мои документы\Desktop\азово.jpg"/>
          <p:cNvPicPr>
            <a:picLocks noChangeAspect="1" noChangeArrowheads="1"/>
          </p:cNvPicPr>
          <p:nvPr/>
        </p:nvPicPr>
        <p:blipFill>
          <a:blip r:embed="rId6" cstate="print"/>
          <a:srcRect l="3000" r="4733" b="6473"/>
          <a:stretch>
            <a:fillRect/>
          </a:stretch>
        </p:blipFill>
        <p:spPr bwMode="auto">
          <a:xfrm>
            <a:off x="0" y="4630738"/>
            <a:ext cx="3124200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2" name="Rectangle 1"/>
          <p:cNvSpPr>
            <a:spLocks noChangeArrowheads="1"/>
          </p:cNvSpPr>
          <p:nvPr/>
        </p:nvSpPr>
        <p:spPr bwMode="auto">
          <a:xfrm>
            <a:off x="1828800" y="27178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"Региональный аспект социальной поддержки несовершеннолетних, семей с детьми, находящихся в трудной жизненной ситуации"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11413" y="3830638"/>
            <a:ext cx="6427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Куприянов Владимир Васильевич – </a:t>
            </a:r>
            <a:r>
              <a:rPr lang="ru-RU" b="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b="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lang="ru-RU" b="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социального развития Омской области</a:t>
            </a:r>
            <a:endParaRPr lang="en-US" b="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http://sargat.omskportal.ru/ru/municipal/localAuthList/3-52-251-1/officialsite/photo/3-52-251-1-Photo/01/imageBig/m88.jpg"/>
          <p:cNvPicPr>
            <a:picLocks noChangeAspect="1" noChangeArrowheads="1"/>
          </p:cNvPicPr>
          <p:nvPr/>
        </p:nvPicPr>
        <p:blipFill>
          <a:blip r:embed="rId7" cstate="print"/>
          <a:srcRect l="4888" b="13513"/>
          <a:stretch>
            <a:fillRect/>
          </a:stretch>
        </p:blipFill>
        <p:spPr bwMode="auto">
          <a:xfrm>
            <a:off x="5867400" y="76200"/>
            <a:ext cx="324008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http://moskal.omskportal.ru/ru/municipal/localAuthList/3-52-232-1/officialsite/photo/3-52-232-1-Photo/05/imageBig/m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2450" y="4608513"/>
            <a:ext cx="30035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7" descr="http://murom.omskportal.ru/ru/municipal/localAuthList/3-52-234-1/officialsite/photo/3-52-234-1-Photo/0/imageBig/m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4563" y="4608513"/>
            <a:ext cx="311943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6"/>
          <p:cNvSpPr txBox="1">
            <a:spLocks noChangeArrowheads="1"/>
          </p:cNvSpPr>
          <p:nvPr/>
        </p:nvSpPr>
        <p:spPr bwMode="auto">
          <a:xfrm>
            <a:off x="8532813" y="73025"/>
            <a:ext cx="48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3B68"/>
              </a:solidFill>
            </a:endParaRPr>
          </a:p>
          <a:p>
            <a:endParaRPr lang="ru-RU"/>
          </a:p>
        </p:txBody>
      </p:sp>
      <p:sp>
        <p:nvSpPr>
          <p:cNvPr id="9219" name="AutoShape 2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AutoShape 4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1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914400" y="26035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труда и социального развития Омской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642918"/>
            <a:ext cx="83541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Эффективная система поддержки несовершеннолетних, семей с детьми, находящихся трудной жизненной ситуации</a:t>
            </a:r>
            <a:endParaRPr lang="ru-RU" sz="200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Freeform 5"/>
          <p:cNvSpPr>
            <a:spLocks/>
          </p:cNvSpPr>
          <p:nvPr/>
        </p:nvSpPr>
        <p:spPr bwMode="gray">
          <a:xfrm flipH="1">
            <a:off x="714346" y="1357299"/>
            <a:ext cx="1987577" cy="500066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Freeform 3"/>
          <p:cNvSpPr>
            <a:spLocks/>
          </p:cNvSpPr>
          <p:nvPr/>
        </p:nvSpPr>
        <p:spPr bwMode="gray">
          <a:xfrm>
            <a:off x="6516688" y="1357299"/>
            <a:ext cx="1984402" cy="500066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0034" y="1785926"/>
            <a:ext cx="4024312" cy="4330700"/>
            <a:chOff x="527" y="1252"/>
            <a:chExt cx="2257" cy="2411"/>
          </a:xfrm>
        </p:grpSpPr>
        <p:sp>
          <p:nvSpPr>
            <p:cNvPr id="9260" name="Rectangle 5"/>
            <p:cNvSpPr>
              <a:spLocks noChangeArrowheads="1"/>
            </p:cNvSpPr>
            <p:nvPr/>
          </p:nvSpPr>
          <p:spPr bwMode="gray">
            <a:xfrm rot="-319177">
              <a:off x="527" y="1252"/>
              <a:ext cx="2144" cy="2411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Rectangle 6"/>
            <p:cNvSpPr>
              <a:spLocks noChangeArrowheads="1"/>
            </p:cNvSpPr>
            <p:nvPr/>
          </p:nvSpPr>
          <p:spPr bwMode="gray">
            <a:xfrm>
              <a:off x="688" y="1344"/>
              <a:ext cx="2096" cy="220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2" name="Text Box 8"/>
            <p:cNvSpPr txBox="1">
              <a:spLocks noChangeArrowheads="1"/>
            </p:cNvSpPr>
            <p:nvPr/>
          </p:nvSpPr>
          <p:spPr bwMode="gray">
            <a:xfrm>
              <a:off x="759" y="1440"/>
              <a:ext cx="1980" cy="5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Ежегодное снижение количества преступлений, совершенных подростками</a:t>
              </a:r>
              <a:endParaRPr lang="en-US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43438" y="1773238"/>
            <a:ext cx="4041775" cy="4330700"/>
            <a:chOff x="3040" y="1232"/>
            <a:chExt cx="2266" cy="2411"/>
          </a:xfrm>
        </p:grpSpPr>
        <p:sp>
          <p:nvSpPr>
            <p:cNvPr id="9257" name="Rectangle 15"/>
            <p:cNvSpPr>
              <a:spLocks noChangeArrowheads="1"/>
            </p:cNvSpPr>
            <p:nvPr/>
          </p:nvSpPr>
          <p:spPr bwMode="gray">
            <a:xfrm rot="301233">
              <a:off x="3162" y="1232"/>
              <a:ext cx="2144" cy="2411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8" name="Rectangle 13"/>
            <p:cNvSpPr>
              <a:spLocks noChangeArrowheads="1"/>
            </p:cNvSpPr>
            <p:nvPr/>
          </p:nvSpPr>
          <p:spPr bwMode="gray">
            <a:xfrm>
              <a:off x="3040" y="1344"/>
              <a:ext cx="2096" cy="220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BC9BC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Text Box 14"/>
            <p:cNvSpPr txBox="1">
              <a:spLocks noChangeArrowheads="1"/>
            </p:cNvSpPr>
            <p:nvPr/>
          </p:nvSpPr>
          <p:spPr bwMode="gray">
            <a:xfrm>
              <a:off x="3040" y="1358"/>
              <a:ext cx="2083" cy="5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Ежегодное снижение количества семей, находящихся </a:t>
              </a:r>
            </a:p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социально опасном положении</a:t>
              </a:r>
              <a:endPara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Прямая со стрелкой 58"/>
          <p:cNvCxnSpPr/>
          <p:nvPr/>
        </p:nvCxnSpPr>
        <p:spPr bwMode="auto">
          <a:xfrm>
            <a:off x="928662" y="3571876"/>
            <a:ext cx="338455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 rot="5400000" flipH="1" flipV="1">
            <a:off x="322234" y="2963858"/>
            <a:ext cx="1214445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230" name="Text Box 8"/>
          <p:cNvSpPr txBox="1">
            <a:spLocks noChangeArrowheads="1"/>
          </p:cNvSpPr>
          <p:nvPr/>
        </p:nvSpPr>
        <p:spPr bwMode="gray">
          <a:xfrm>
            <a:off x="1428728" y="3571876"/>
            <a:ext cx="9017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</a:rPr>
              <a:t>2015 </a:t>
            </a:r>
            <a:r>
              <a:rPr lang="ru-RU" sz="1200" dirty="0">
                <a:solidFill>
                  <a:srgbClr val="000066"/>
                </a:solidFill>
              </a:rPr>
              <a:t>год</a:t>
            </a:r>
            <a:endParaRPr lang="en-US" sz="12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9231" name="Text Box 8"/>
          <p:cNvSpPr txBox="1">
            <a:spLocks noChangeArrowheads="1"/>
          </p:cNvSpPr>
          <p:nvPr/>
        </p:nvSpPr>
        <p:spPr bwMode="gray">
          <a:xfrm>
            <a:off x="3000364" y="3571876"/>
            <a:ext cx="9017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</a:rPr>
              <a:t>2016 </a:t>
            </a:r>
            <a:r>
              <a:rPr lang="ru-RU" sz="1200" dirty="0">
                <a:solidFill>
                  <a:srgbClr val="000066"/>
                </a:solidFill>
              </a:rPr>
              <a:t>год</a:t>
            </a:r>
            <a:endParaRPr lang="en-US" sz="12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214" name="AutoShape 6"/>
          <p:cNvSpPr>
            <a:spLocks noChangeArrowheads="1"/>
          </p:cNvSpPr>
          <p:nvPr/>
        </p:nvSpPr>
        <p:spPr bwMode="ltGray">
          <a:xfrm>
            <a:off x="2928926" y="3143248"/>
            <a:ext cx="1079500" cy="287338"/>
          </a:xfrm>
          <a:prstGeom prst="roundRect">
            <a:avLst>
              <a:gd name="adj" fmla="val 12736"/>
            </a:avLst>
          </a:prstGeom>
          <a:solidFill>
            <a:srgbClr val="DAD9D0"/>
          </a:solidFill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rgbClr val="000066"/>
                </a:solidFill>
              </a:rPr>
              <a:t>699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215" name="AutoShape 6"/>
          <p:cNvSpPr>
            <a:spLocks noChangeArrowheads="1"/>
          </p:cNvSpPr>
          <p:nvPr/>
        </p:nvSpPr>
        <p:spPr bwMode="ltGray">
          <a:xfrm>
            <a:off x="1357290" y="3143248"/>
            <a:ext cx="1079500" cy="287338"/>
          </a:xfrm>
          <a:prstGeom prst="roundRect">
            <a:avLst>
              <a:gd name="adj" fmla="val 12736"/>
            </a:avLst>
          </a:prstGeom>
          <a:solidFill>
            <a:srgbClr val="DAD9D0"/>
          </a:solidFill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rgbClr val="000066"/>
                </a:solidFill>
              </a:rPr>
              <a:t>863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217" name="AutoShape 3"/>
          <p:cNvSpPr>
            <a:spLocks noChangeArrowheads="1"/>
          </p:cNvSpPr>
          <p:nvPr/>
        </p:nvSpPr>
        <p:spPr bwMode="ltGray">
          <a:xfrm flipV="1">
            <a:off x="7143768" y="3214686"/>
            <a:ext cx="1000132" cy="1047747"/>
          </a:xfrm>
          <a:prstGeom prst="downArrow">
            <a:avLst>
              <a:gd name="adj1" fmla="val 77426"/>
              <a:gd name="adj2" fmla="val 343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9" name="AutoShape 6"/>
          <p:cNvSpPr>
            <a:spLocks noChangeArrowheads="1"/>
          </p:cNvSpPr>
          <p:nvPr/>
        </p:nvSpPr>
        <p:spPr bwMode="ltGray">
          <a:xfrm>
            <a:off x="7143768" y="3921771"/>
            <a:ext cx="1000132" cy="575618"/>
          </a:xfrm>
          <a:prstGeom prst="roundRect">
            <a:avLst>
              <a:gd name="adj" fmla="val 12736"/>
            </a:avLst>
          </a:prstGeom>
          <a:ln>
            <a:solidFill>
              <a:srgbClr val="00006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1918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AutoShape 3"/>
          <p:cNvSpPr>
            <a:spLocks noChangeArrowheads="1"/>
          </p:cNvSpPr>
          <p:nvPr/>
        </p:nvSpPr>
        <p:spPr bwMode="ltGray">
          <a:xfrm flipV="1">
            <a:off x="6000760" y="2928934"/>
            <a:ext cx="1009652" cy="1512885"/>
          </a:xfrm>
          <a:prstGeom prst="downArrow">
            <a:avLst>
              <a:gd name="adj1" fmla="val 77426"/>
              <a:gd name="adj2" fmla="val 391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3" name="AutoShape 6"/>
          <p:cNvSpPr>
            <a:spLocks noChangeArrowheads="1"/>
          </p:cNvSpPr>
          <p:nvPr/>
        </p:nvSpPr>
        <p:spPr bwMode="ltGray">
          <a:xfrm>
            <a:off x="6000760" y="3929067"/>
            <a:ext cx="1006465" cy="576262"/>
          </a:xfrm>
          <a:prstGeom prst="roundRect">
            <a:avLst>
              <a:gd name="adj" fmla="val 12736"/>
            </a:avLst>
          </a:prstGeom>
          <a:ln>
            <a:solidFill>
              <a:srgbClr val="00006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3784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0" name="Text Box 8"/>
          <p:cNvSpPr txBox="1">
            <a:spLocks noChangeArrowheads="1"/>
          </p:cNvSpPr>
          <p:nvPr/>
        </p:nvSpPr>
        <p:spPr bwMode="gray">
          <a:xfrm>
            <a:off x="7215206" y="3643315"/>
            <a:ext cx="857256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9251" name="Text Box 8"/>
          <p:cNvSpPr txBox="1">
            <a:spLocks noChangeArrowheads="1"/>
          </p:cNvSpPr>
          <p:nvPr/>
        </p:nvSpPr>
        <p:spPr bwMode="gray">
          <a:xfrm>
            <a:off x="6143636" y="3643315"/>
            <a:ext cx="78581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500034" y="6072206"/>
            <a:ext cx="8354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Омской области является </a:t>
            </a:r>
          </a:p>
          <a:p>
            <a:pPr algn="ctr">
              <a:defRPr/>
            </a:pPr>
            <a:r>
              <a:rPr lang="ru-RU" sz="20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ориентированным</a:t>
            </a:r>
            <a:endParaRPr lang="ru-RU" sz="2000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7884368" y="6550223"/>
            <a:ext cx="12596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10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gray">
          <a:xfrm>
            <a:off x="928662" y="3857628"/>
            <a:ext cx="3530411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Ежегодное снижение количества преступлений, совершенных </a:t>
            </a:r>
          </a:p>
          <a:p>
            <a:pPr algn="ctr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отношении </a:t>
            </a:r>
          </a:p>
          <a:p>
            <a:pPr algn="ctr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en-US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 bwMode="auto">
          <a:xfrm rot="5400000" flipH="1" flipV="1">
            <a:off x="322235" y="4892684"/>
            <a:ext cx="1214445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>
            <a:off x="928662" y="5500702"/>
            <a:ext cx="338455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 Box 8"/>
          <p:cNvSpPr txBox="1">
            <a:spLocks noChangeArrowheads="1"/>
          </p:cNvSpPr>
          <p:nvPr/>
        </p:nvSpPr>
        <p:spPr bwMode="gray">
          <a:xfrm>
            <a:off x="1357290" y="5500702"/>
            <a:ext cx="911224" cy="594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</a:rPr>
              <a:t>2015 </a:t>
            </a:r>
            <a:r>
              <a:rPr lang="ru-RU" sz="1200" dirty="0">
                <a:solidFill>
                  <a:srgbClr val="000066"/>
                </a:solidFill>
              </a:rPr>
              <a:t>год</a:t>
            </a:r>
            <a:endParaRPr lang="en-US" sz="12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gray">
          <a:xfrm>
            <a:off x="2928926" y="5500702"/>
            <a:ext cx="9017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</a:rPr>
              <a:t>2016 </a:t>
            </a:r>
            <a:r>
              <a:rPr lang="ru-RU" sz="1200" dirty="0">
                <a:solidFill>
                  <a:srgbClr val="000066"/>
                </a:solidFill>
              </a:rPr>
              <a:t>год</a:t>
            </a:r>
            <a:endParaRPr lang="en-US" sz="12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ltGray">
          <a:xfrm>
            <a:off x="1357290" y="5072074"/>
            <a:ext cx="1079500" cy="287338"/>
          </a:xfrm>
          <a:prstGeom prst="roundRect">
            <a:avLst>
              <a:gd name="adj" fmla="val 12736"/>
            </a:avLst>
          </a:prstGeom>
          <a:solidFill>
            <a:srgbClr val="DAD9D0"/>
          </a:solidFill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rgbClr val="000066"/>
                </a:solidFill>
              </a:rPr>
              <a:t>796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5" name="AutoShape 6"/>
          <p:cNvSpPr>
            <a:spLocks noChangeArrowheads="1"/>
          </p:cNvSpPr>
          <p:nvPr/>
        </p:nvSpPr>
        <p:spPr bwMode="ltGray">
          <a:xfrm>
            <a:off x="2928926" y="5072074"/>
            <a:ext cx="1079500" cy="287338"/>
          </a:xfrm>
          <a:prstGeom prst="roundRect">
            <a:avLst>
              <a:gd name="adj" fmla="val 12736"/>
            </a:avLst>
          </a:prstGeom>
          <a:solidFill>
            <a:srgbClr val="DAD9D0"/>
          </a:solidFill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rgbClr val="000066"/>
                </a:solidFill>
              </a:rPr>
              <a:t>699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gray">
          <a:xfrm>
            <a:off x="4643438" y="4572008"/>
            <a:ext cx="3714776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Снижение  на 19% количества детей, оставшихся без попечения родителей, состоящих на учете в государственном банке данных о детях</a:t>
            </a:r>
            <a:endParaRPr lang="en-US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714876" y="2928934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20% </a:t>
            </a:r>
            <a:endParaRPr lang="ru-RU" sz="4000" dirty="0"/>
          </a:p>
        </p:txBody>
      </p:sp>
      <p:pic>
        <p:nvPicPr>
          <p:cNvPr id="60" name="Picture 6" descr="https://im0-tub-ru.yandex.net/i?id=760dba7ce9617ccc2a1244d598a8faa2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571876"/>
            <a:ext cx="1243407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3"/>
          <p:cNvSpPr>
            <a:spLocks noChangeArrowheads="1"/>
          </p:cNvSpPr>
          <p:nvPr/>
        </p:nvSpPr>
        <p:spPr bwMode="auto">
          <a:xfrm>
            <a:off x="685800" y="1600200"/>
            <a:ext cx="7239000" cy="914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000" b="1" dirty="0">
              <a:solidFill>
                <a:srgbClr val="FFFF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0" y="78579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межведомственного взаимодействия по раннему  выявлению  семейного неблагополучия  и оказанию помощи детям и семьям, находящимся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жизненной ситуации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Рисунок 18" descr="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15140" y="142852"/>
            <a:ext cx="3429024" cy="76605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22"/>
          <p:cNvSpPr txBox="1">
            <a:spLocks noChangeArrowheads="1"/>
          </p:cNvSpPr>
          <p:nvPr/>
        </p:nvSpPr>
        <p:spPr bwMode="auto">
          <a:xfrm>
            <a:off x="214282" y="2373835"/>
            <a:ext cx="2000264" cy="10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02" tIns="81648" rIns="163302" bIns="81648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 учреждения системы </a:t>
            </a:r>
            <a:r>
              <a:rPr lang="ru-RU" sz="1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профилактики </a:t>
            </a:r>
            <a:endParaRPr lang="ru-RU" sz="12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безнадзорности и правонарушений несовершеннолетних</a:t>
            </a:r>
          </a:p>
        </p:txBody>
      </p:sp>
      <p:sp>
        <p:nvSpPr>
          <p:cNvPr id="34824" name="Прямоугольник 39"/>
          <p:cNvSpPr>
            <a:spLocks noChangeArrowheads="1"/>
          </p:cNvSpPr>
          <p:nvPr/>
        </p:nvSpPr>
        <p:spPr bwMode="auto">
          <a:xfrm>
            <a:off x="2425670" y="2357430"/>
            <a:ext cx="1585912" cy="12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02" tIns="81648" rIns="163302" bIns="81648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Обнаружение признаков нарушений прав 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законных интересов ребенка</a:t>
            </a:r>
          </a:p>
        </p:txBody>
      </p:sp>
      <p:sp>
        <p:nvSpPr>
          <p:cNvPr id="34825" name="Прямоугольник 40"/>
          <p:cNvSpPr>
            <a:spLocks noChangeArrowheads="1"/>
          </p:cNvSpPr>
          <p:nvPr/>
        </p:nvSpPr>
        <p:spPr bwMode="auto">
          <a:xfrm>
            <a:off x="4283046" y="2357430"/>
            <a:ext cx="1576387" cy="10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02" tIns="81648" rIns="163302" bIns="81648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Проверка сведений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целях установления нуждаемости ребенка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защите</a:t>
            </a:r>
            <a:endParaRPr lang="ru-RU" sz="1200" dirty="0"/>
          </a:p>
        </p:txBody>
      </p:sp>
      <p:sp>
        <p:nvSpPr>
          <p:cNvPr id="62" name="Прямоугольник 41"/>
          <p:cNvSpPr>
            <a:spLocks noChangeArrowheads="1"/>
          </p:cNvSpPr>
          <p:nvPr/>
        </p:nvSpPr>
        <p:spPr bwMode="auto">
          <a:xfrm>
            <a:off x="6072198" y="2357430"/>
            <a:ext cx="1419225" cy="10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02" tIns="81648" rIns="163302" bIns="81648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решения о начале работы с ребенком и семьей</a:t>
            </a:r>
            <a:endParaRPr lang="ru-RU" sz="1200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Прямоугольник 43"/>
          <p:cNvSpPr>
            <a:spLocks noChangeArrowheads="1"/>
          </p:cNvSpPr>
          <p:nvPr/>
        </p:nvSpPr>
        <p:spPr bwMode="auto">
          <a:xfrm>
            <a:off x="7693098" y="2365895"/>
            <a:ext cx="1274762" cy="90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02" tIns="81648" rIns="163302" bIns="81648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реализация Плана </a:t>
            </a:r>
            <a:r>
              <a:rPr lang="ru-RU" sz="1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1200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20" y="2437334"/>
            <a:ext cx="1878012" cy="1117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435196" y="2433101"/>
            <a:ext cx="1576387" cy="1117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94157" y="2407701"/>
            <a:ext cx="1543050" cy="111548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02321" y="2428868"/>
            <a:ext cx="1362075" cy="1117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715272" y="2428868"/>
            <a:ext cx="1273175" cy="86572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>
            <a:off x="2211358" y="2879718"/>
            <a:ext cx="176213" cy="15663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4036983" y="2862784"/>
            <a:ext cx="174625" cy="15451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5884833" y="2850084"/>
            <a:ext cx="176213" cy="15451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4" name="Стрелка вправо 73"/>
          <p:cNvSpPr/>
          <p:nvPr/>
        </p:nvSpPr>
        <p:spPr>
          <a:xfrm>
            <a:off x="7507258" y="2896651"/>
            <a:ext cx="174625" cy="15663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837" name="Прямоугольник 44"/>
          <p:cNvSpPr>
            <a:spLocks noChangeArrowheads="1"/>
          </p:cNvSpPr>
          <p:nvPr/>
        </p:nvSpPr>
        <p:spPr bwMode="auto">
          <a:xfrm>
            <a:off x="3929058" y="3714752"/>
            <a:ext cx="5087937" cy="5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02" tIns="81648" rIns="163302" bIns="81648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эффективности принимаемых мер, в том числе диагностика состояния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ребенка и семьи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78" name="Стрелка вправо 77"/>
          <p:cNvSpPr/>
          <p:nvPr/>
        </p:nvSpPr>
        <p:spPr>
          <a:xfrm rot="5400000">
            <a:off x="8184117" y="3388783"/>
            <a:ext cx="287867" cy="2254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929058" y="3714752"/>
            <a:ext cx="4954588" cy="5969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40" name="Прямоугольник 45"/>
          <p:cNvSpPr>
            <a:spLocks noChangeArrowheads="1"/>
          </p:cNvSpPr>
          <p:nvPr/>
        </p:nvSpPr>
        <p:spPr bwMode="auto">
          <a:xfrm>
            <a:off x="3786182" y="4643446"/>
            <a:ext cx="5170487" cy="7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02" tIns="81648" rIns="163302" bIns="81648">
            <a:spAutoFit/>
          </a:bodyPr>
          <a:lstStyle/>
          <a:p>
            <a:pPr indent="160338"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решения о дальнейших действиях 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60338"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отношению к семье (продолжение работы, приостановка или закрытие случая)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000496" y="4714884"/>
            <a:ext cx="4954588" cy="5969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 rot="5400000">
            <a:off x="8184117" y="4388915"/>
            <a:ext cx="287867" cy="2254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000496" y="5715016"/>
            <a:ext cx="4954588" cy="5969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44" name="Прямоугольник 83"/>
          <p:cNvSpPr>
            <a:spLocks noChangeArrowheads="1"/>
          </p:cNvSpPr>
          <p:nvPr/>
        </p:nvSpPr>
        <p:spPr bwMode="auto">
          <a:xfrm>
            <a:off x="4000496" y="5715016"/>
            <a:ext cx="49292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60338"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технологий и методических инструментов,  внедрение профилактических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 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8220125" y="5425374"/>
            <a:ext cx="287867" cy="2254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7884368" y="6550223"/>
            <a:ext cx="12596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11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914400" y="26035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труда и социального развития Омской области</a:t>
            </a:r>
          </a:p>
        </p:txBody>
      </p:sp>
      <p:pic>
        <p:nvPicPr>
          <p:cNvPr id="33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6"/>
          <p:cNvSpPr>
            <a:spLocks noChangeArrowheads="1"/>
          </p:cNvSpPr>
          <p:nvPr/>
        </p:nvSpPr>
        <p:spPr bwMode="gray">
          <a:xfrm>
            <a:off x="285720" y="1643050"/>
            <a:ext cx="8715436" cy="584775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3 муниципалитетах Омской области внедряются инновационные модели: город Омск, Омский и </a:t>
            </a:r>
            <a:r>
              <a:rPr lang="ru-RU" sz="1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Москаленский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муниципальные районы</a:t>
            </a:r>
            <a:endParaRPr lang="en-US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285720" y="3500438"/>
            <a:ext cx="6071961" cy="3000393"/>
            <a:chOff x="882" y="1023"/>
            <a:chExt cx="4266" cy="3374"/>
          </a:xfrm>
        </p:grpSpPr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882" y="1184"/>
              <a:ext cx="2459" cy="321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BC9BC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gray">
            <a:xfrm>
              <a:off x="3040" y="1023"/>
              <a:ext cx="2108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846" name="Прямоугольник 85"/>
          <p:cNvSpPr>
            <a:spLocks noChangeArrowheads="1"/>
          </p:cNvSpPr>
          <p:nvPr/>
        </p:nvSpPr>
        <p:spPr bwMode="auto">
          <a:xfrm>
            <a:off x="285720" y="3714752"/>
            <a:ext cx="3581399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328613" algn="l"/>
              </a:tabLst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реализации Модели ожидается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>
              <a:tabLst>
                <a:tab pos="328613" algn="l"/>
              </a:tabLst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328613" algn="l"/>
              </a:tabLst>
            </a:pP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количества родителей, лишенных родительских прав;</a:t>
            </a:r>
          </a:p>
          <a:p>
            <a:pPr eaLnBrk="0" hangingPunct="0">
              <a:buFont typeface="Wingdings" pitchFamily="2" charset="2"/>
              <a:buChar char="v"/>
              <a:tabLst>
                <a:tab pos="328613" algn="l"/>
              </a:tabLst>
            </a:pP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количества родителей, ограниченных в родительских правах;</a:t>
            </a:r>
            <a:endParaRPr lang="ru-RU" altLang="zh-CN" sz="15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328613" algn="l"/>
              </a:tabLst>
            </a:pPr>
            <a:r>
              <a:rPr lang="ru-RU" altLang="zh-CN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удельного веса безнадзорных детей в общей численности детей, проживающих </a:t>
            </a:r>
            <a:endParaRPr lang="ru-RU" altLang="zh-CN" sz="1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28613" algn="l"/>
              </a:tabLst>
            </a:pPr>
            <a:r>
              <a:rPr lang="ru-RU" altLang="zh-CN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zh-CN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территории Омской области</a:t>
            </a:r>
            <a:r>
              <a:rPr lang="ru-RU" altLang="zh-CN" sz="1500" dirty="0">
                <a:latin typeface="Times New Roman" pitchFamily="18" charset="0"/>
                <a:ea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66688" y="1557338"/>
            <a:ext cx="8977312" cy="147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3097213" y="361950"/>
            <a:ext cx="60467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endParaRPr lang="ru-RU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16"/>
          <p:cNvSpPr txBox="1">
            <a:spLocks noChangeArrowheads="1"/>
          </p:cNvSpPr>
          <p:nvPr/>
        </p:nvSpPr>
        <p:spPr bwMode="auto">
          <a:xfrm>
            <a:off x="179388" y="1271588"/>
            <a:ext cx="87137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endParaRPr lang="ru-RU" sz="1600" dirty="0">
              <a:solidFill>
                <a:srgbClr val="333399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8532813" y="73025"/>
            <a:ext cx="48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3B68"/>
              </a:solidFill>
            </a:endParaRPr>
          </a:p>
          <a:p>
            <a:endParaRPr lang="ru-RU" dirty="0"/>
          </a:p>
        </p:txBody>
      </p:sp>
      <p:pic>
        <p:nvPicPr>
          <p:cNvPr id="6" name="Picture 6" descr="http://newsn.ru/images/cms-image-000004602.jpg"/>
          <p:cNvPicPr>
            <a:picLocks noChangeAspect="1" noChangeArrowheads="1"/>
          </p:cNvPicPr>
          <p:nvPr/>
        </p:nvPicPr>
        <p:blipFill>
          <a:blip r:embed="rId3" cstate="print"/>
          <a:srcRect r="8095"/>
          <a:stretch>
            <a:fillRect/>
          </a:stretch>
        </p:blipFill>
        <p:spPr bwMode="auto">
          <a:xfrm>
            <a:off x="11113" y="76200"/>
            <a:ext cx="3048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http://gorproekt-omsk.ru/media/gallery/big/145/3945131879.jpg"/>
          <p:cNvPicPr>
            <a:picLocks noChangeAspect="1" noChangeArrowheads="1"/>
          </p:cNvPicPr>
          <p:nvPr/>
        </p:nvPicPr>
        <p:blipFill>
          <a:blip r:embed="rId4" cstate="print"/>
          <a:srcRect l="17955" t="3914" r="14951" b="12419"/>
          <a:stretch>
            <a:fillRect/>
          </a:stretch>
        </p:blipFill>
        <p:spPr bwMode="auto">
          <a:xfrm>
            <a:off x="3067050" y="76200"/>
            <a:ext cx="280035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Мои документы\Desktop\азово.jpg"/>
          <p:cNvPicPr>
            <a:picLocks noChangeAspect="1" noChangeArrowheads="1"/>
          </p:cNvPicPr>
          <p:nvPr/>
        </p:nvPicPr>
        <p:blipFill>
          <a:blip r:embed="rId5" cstate="print"/>
          <a:srcRect l="3000" r="4733" b="6473"/>
          <a:stretch>
            <a:fillRect/>
          </a:stretch>
        </p:blipFill>
        <p:spPr bwMode="auto">
          <a:xfrm>
            <a:off x="0" y="4630738"/>
            <a:ext cx="3124200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2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http://sargat.omskportal.ru/ru/municipal/localAuthList/3-52-251-1/officialsite/photo/3-52-251-1-Photo/01/imageBig/m88.jpg"/>
          <p:cNvPicPr>
            <a:picLocks noChangeAspect="1" noChangeArrowheads="1"/>
          </p:cNvPicPr>
          <p:nvPr/>
        </p:nvPicPr>
        <p:blipFill>
          <a:blip r:embed="rId6" cstate="print"/>
          <a:srcRect l="4888" b="13513"/>
          <a:stretch>
            <a:fillRect/>
          </a:stretch>
        </p:blipFill>
        <p:spPr bwMode="auto">
          <a:xfrm>
            <a:off x="5867400" y="76200"/>
            <a:ext cx="324008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http://moskal.omskportal.ru/ru/municipal/localAuthList/3-52-232-1/officialsite/photo/3-52-232-1-Photo/05/imageBig/m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2450" y="4608513"/>
            <a:ext cx="30035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7" descr="http://murom.omskportal.ru/ru/municipal/localAuthList/3-52-234-1/officialsite/photo/3-52-234-1-Photo/0/imageBig/m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4563" y="4608513"/>
            <a:ext cx="311943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6"/>
          <p:cNvSpPr txBox="1">
            <a:spLocks noChangeArrowheads="1"/>
          </p:cNvSpPr>
          <p:nvPr/>
        </p:nvSpPr>
        <p:spPr bwMode="auto">
          <a:xfrm>
            <a:off x="8532813" y="73025"/>
            <a:ext cx="48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3B68"/>
              </a:solidFill>
            </a:endParaRPr>
          </a:p>
          <a:p>
            <a:endParaRPr lang="ru-RU" dirty="0"/>
          </a:p>
        </p:txBody>
      </p:sp>
      <p:sp>
        <p:nvSpPr>
          <p:cNvPr id="5123" name="AutoShape 2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24" name="AutoShape 4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5125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857224" y="21429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труда и социального развития Омской области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ltGray">
          <a:xfrm>
            <a:off x="142844" y="785794"/>
            <a:ext cx="8786874" cy="785818"/>
          </a:xfrm>
          <a:prstGeom prst="roundRect">
            <a:avLst>
              <a:gd name="adj" fmla="val 20588"/>
            </a:avLst>
          </a:prstGeom>
          <a:ln>
            <a:solidFill>
              <a:srgbClr val="00006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акты, направленные на улучшение ситуации, связанной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профилактикой безнадзорности, семейного неблагополучия, усилением мер по защите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 детей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http://loriunderwoodtherapy.com/wp-content/uploads/2012/10/Does-My-Child-Need-Counse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1643050"/>
            <a:ext cx="1714512" cy="1111754"/>
          </a:xfrm>
          <a:prstGeom prst="rect">
            <a:avLst/>
          </a:prstGeom>
          <a:noFill/>
        </p:spPr>
      </p:pic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7929586" y="6550223"/>
            <a:ext cx="121441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2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Рисунок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357430"/>
            <a:ext cx="3000364" cy="429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1571612"/>
            <a:ext cx="657229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Омской области от 4 июля 2008 года № 1061-ОЗ "Кодекс Омской области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социальной защите отдельных категорий граждан"</a:t>
            </a:r>
          </a:p>
          <a:p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Омской области </a:t>
            </a:r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 декабря 2012 года № 1501-ОЗ </a:t>
            </a:r>
            <a:r>
              <a:rPr lang="ru-RU" sz="1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"О мерах </a:t>
            </a:r>
          </a:p>
          <a:p>
            <a:r>
              <a:rPr lang="ru-RU" sz="1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предупреждению причинения вреда здоровью детей, их физическому, интеллектуальному, психическому и нравственному развитию </a:t>
            </a:r>
          </a:p>
          <a:p>
            <a:r>
              <a:rPr lang="ru-RU" sz="1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Омской области"</a:t>
            </a:r>
            <a:endParaRPr lang="ru-RU" sz="1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Губернатора Омской области от 24 июня 2013 года № 93 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 Стратегии социально-экономического развития Омской области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2025 года"</a:t>
            </a:r>
          </a:p>
          <a:p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Губернатора Омской области от 16 января 2013 года № 3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 региональной стратегии действий в интересах детей на территории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Омской области на 2013 - 2017 годы"</a:t>
            </a:r>
          </a:p>
          <a:p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Омской области от 15 октября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года № 256-п "Об утверждении государственной программы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Омской области "Социальная поддержка населения"</a:t>
            </a:r>
          </a:p>
          <a:p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Омской области от 16 октября 2013 года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261-п "Об утверждении государственной программы Омской области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"Доступная среда"</a:t>
            </a:r>
          </a:p>
          <a:p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Омской области от 22 июля 2009 года                      № 126-п "Об утверждении Порядка формирования и использования единого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банка данных о несовершеннолетних и семьях, находящихся в социально </a:t>
            </a:r>
          </a:p>
          <a:p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опасном положении"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85720" y="1714488"/>
            <a:ext cx="263624" cy="308248"/>
          </a:xfrm>
          <a:prstGeom prst="diamond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" name="AutoShape 61"/>
          <p:cNvSpPr>
            <a:spLocks noChangeArrowheads="1"/>
          </p:cNvSpPr>
          <p:nvPr/>
        </p:nvSpPr>
        <p:spPr bwMode="gray">
          <a:xfrm>
            <a:off x="285720" y="2357430"/>
            <a:ext cx="263624" cy="308248"/>
          </a:xfrm>
          <a:prstGeom prst="diamond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85720" y="3143248"/>
            <a:ext cx="263624" cy="308248"/>
          </a:xfrm>
          <a:prstGeom prst="diamond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gray">
          <a:xfrm>
            <a:off x="285720" y="3857628"/>
            <a:ext cx="263624" cy="308248"/>
          </a:xfrm>
          <a:prstGeom prst="diamond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" name="AutoShape 61"/>
          <p:cNvSpPr>
            <a:spLocks noChangeArrowheads="1"/>
          </p:cNvSpPr>
          <p:nvPr/>
        </p:nvSpPr>
        <p:spPr bwMode="gray">
          <a:xfrm>
            <a:off x="285720" y="4572008"/>
            <a:ext cx="263624" cy="308248"/>
          </a:xfrm>
          <a:prstGeom prst="diamond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AutoShape 61"/>
          <p:cNvSpPr>
            <a:spLocks noChangeArrowheads="1"/>
          </p:cNvSpPr>
          <p:nvPr/>
        </p:nvSpPr>
        <p:spPr bwMode="gray">
          <a:xfrm>
            <a:off x="285720" y="5286388"/>
            <a:ext cx="263624" cy="308248"/>
          </a:xfrm>
          <a:prstGeom prst="diamond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AutoShape 61"/>
          <p:cNvSpPr>
            <a:spLocks noChangeArrowheads="1"/>
          </p:cNvSpPr>
          <p:nvPr/>
        </p:nvSpPr>
        <p:spPr bwMode="gray">
          <a:xfrm>
            <a:off x="285720" y="6000768"/>
            <a:ext cx="263624" cy="308248"/>
          </a:xfrm>
          <a:prstGeom prst="diamond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6"/>
          <p:cNvSpPr txBox="1">
            <a:spLocks noChangeArrowheads="1"/>
          </p:cNvSpPr>
          <p:nvPr/>
        </p:nvSpPr>
        <p:spPr bwMode="auto">
          <a:xfrm>
            <a:off x="8532813" y="73025"/>
            <a:ext cx="48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3B68"/>
              </a:solidFill>
            </a:endParaRPr>
          </a:p>
          <a:p>
            <a:endParaRPr lang="ru-RU" dirty="0"/>
          </a:p>
        </p:txBody>
      </p:sp>
      <p:sp>
        <p:nvSpPr>
          <p:cNvPr id="1028" name="AutoShape 2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29" name="AutoShape 4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914400" y="18864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труда и социального развития Омской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500306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в рамках государственной программы Омской области "Социальная поддержка населения"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32185" y="6550223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3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41354" y="3817277"/>
            <a:ext cx="3966375" cy="1375791"/>
            <a:chOff x="537" y="4961"/>
            <a:chExt cx="2225" cy="2411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 rot="21280823">
              <a:off x="537" y="4961"/>
              <a:ext cx="2144" cy="2411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gray">
            <a:xfrm>
              <a:off x="666" y="5032"/>
              <a:ext cx="2096" cy="2202"/>
            </a:xfrm>
            <a:prstGeom prst="rect">
              <a:avLst/>
            </a:prstGeom>
            <a:gradFill rotWithShape="1">
              <a:gsLst>
                <a:gs pos="0">
                  <a:srgbClr val="DBD3A9">
                    <a:gamma/>
                    <a:tint val="0"/>
                    <a:invGamma/>
                  </a:srgbClr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gray">
            <a:xfrm>
              <a:off x="746" y="5783"/>
              <a:ext cx="1980" cy="7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3366"/>
                  </a:solidFill>
                  <a:latin typeface="Times New Roman" pitchFamily="18" charset="0"/>
                  <a:cs typeface="Times New Roman" pitchFamily="18" charset="0"/>
                </a:rPr>
                <a:t>"Семья и демография"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Line 52"/>
          <p:cNvSpPr>
            <a:spLocks noChangeShapeType="1"/>
          </p:cNvSpPr>
          <p:nvPr/>
        </p:nvSpPr>
        <p:spPr bwMode="ltGray">
          <a:xfrm flipV="1">
            <a:off x="2643174" y="5643578"/>
            <a:ext cx="6336704" cy="290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71501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общий объем средств областного бюджета  </a:t>
            </a:r>
          </a:p>
          <a:p>
            <a:pPr algn="ctr"/>
            <a:r>
              <a:rPr lang="ru-RU" sz="26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 составил более 240 млн. руб.</a:t>
            </a:r>
          </a:p>
        </p:txBody>
      </p:sp>
      <p:pic>
        <p:nvPicPr>
          <p:cNvPr id="102402" name="Picture 2" descr="http://gphomes.smb-hexagroup.com/images/gph/homepage-carousel/MainCarousel-Images_2.jpg"/>
          <p:cNvPicPr>
            <a:picLocks noChangeAspect="1" noChangeArrowheads="1"/>
          </p:cNvPicPr>
          <p:nvPr/>
        </p:nvPicPr>
        <p:blipFill>
          <a:blip r:embed="rId4" cstate="print"/>
          <a:srcRect t="16347" b="20381"/>
          <a:stretch>
            <a:fillRect/>
          </a:stretch>
        </p:blipFill>
        <p:spPr bwMode="auto">
          <a:xfrm>
            <a:off x="1357290" y="642918"/>
            <a:ext cx="6500858" cy="1857388"/>
          </a:xfrm>
          <a:prstGeom prst="rect">
            <a:avLst/>
          </a:prstGeom>
          <a:noFill/>
        </p:spPr>
      </p:pic>
      <p:sp>
        <p:nvSpPr>
          <p:cNvPr id="25" name="Rectangle 5"/>
          <p:cNvSpPr>
            <a:spLocks noChangeArrowheads="1"/>
          </p:cNvSpPr>
          <p:nvPr/>
        </p:nvSpPr>
        <p:spPr bwMode="gray">
          <a:xfrm rot="319177" flipH="1">
            <a:off x="4841860" y="3817521"/>
            <a:ext cx="3821981" cy="1375791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4786314" y="3857628"/>
            <a:ext cx="3736414" cy="1256529"/>
          </a:xfrm>
          <a:prstGeom prst="rect">
            <a:avLst/>
          </a:prstGeom>
          <a:gradFill rotWithShape="1">
            <a:gsLst>
              <a:gs pos="0">
                <a:srgbClr val="DBD3A9">
                  <a:gamma/>
                  <a:tint val="0"/>
                  <a:invGamma/>
                </a:srgbClr>
              </a:gs>
              <a:gs pos="100000">
                <a:srgbClr val="DBD3A9"/>
              </a:gs>
            </a:gsLst>
            <a:lin ang="27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gray">
          <a:xfrm>
            <a:off x="4714876" y="3929066"/>
            <a:ext cx="378621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Профилактика семейного неблагополучия и жестокого обращения с детьми"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gray">
          <a:xfrm flipH="1">
            <a:off x="928662" y="3214686"/>
            <a:ext cx="1900237" cy="579438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Freeform 5"/>
          <p:cNvSpPr>
            <a:spLocks/>
          </p:cNvSpPr>
          <p:nvPr/>
        </p:nvSpPr>
        <p:spPr bwMode="gray">
          <a:xfrm>
            <a:off x="6357950" y="3214686"/>
            <a:ext cx="1900237" cy="579438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14285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Омской области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2" descr="министерство_ит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500034" y="428604"/>
            <a:ext cx="864396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взаимодействия органов и учреждений системы профилактики</a:t>
            </a:r>
            <a:endParaRPr lang="ru-RU" sz="220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white">
          <a:xfrm>
            <a:off x="7858148" y="3643314"/>
            <a:ext cx="9253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en-US" sz="1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14282" y="5500702"/>
            <a:ext cx="4000528" cy="100013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8132185" y="6550223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4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2844" y="1285860"/>
            <a:ext cx="8786124" cy="857256"/>
            <a:chOff x="666" y="4863"/>
            <a:chExt cx="2113" cy="2202"/>
          </a:xfrm>
        </p:grpSpPr>
        <p:sp>
          <p:nvSpPr>
            <p:cNvPr id="59" name="Rectangle 6"/>
            <p:cNvSpPr>
              <a:spLocks noChangeArrowheads="1"/>
            </p:cNvSpPr>
            <p:nvPr/>
          </p:nvSpPr>
          <p:spPr bwMode="gray">
            <a:xfrm>
              <a:off x="666" y="4863"/>
              <a:ext cx="2113" cy="2202"/>
            </a:xfrm>
            <a:prstGeom prst="rect">
              <a:avLst/>
            </a:prstGeom>
            <a:gradFill rotWithShape="1">
              <a:gsLst>
                <a:gs pos="0">
                  <a:srgbClr val="DBD3A9">
                    <a:gamma/>
                    <a:tint val="0"/>
                    <a:invGamma/>
                  </a:srgbClr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8"/>
            <p:cNvSpPr txBox="1">
              <a:spLocks noChangeArrowheads="1"/>
            </p:cNvSpPr>
            <p:nvPr/>
          </p:nvSpPr>
          <p:spPr bwMode="gray">
            <a:xfrm>
              <a:off x="666" y="5032"/>
              <a:ext cx="2096" cy="1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3366"/>
                  </a:solidFill>
                  <a:latin typeface="Times New Roman" pitchFamily="18" charset="0"/>
                  <a:cs typeface="Times New Roman" pitchFamily="18" charset="0"/>
                </a:rPr>
                <a:t>В целях осуществления деятельности в сфере профилактики на территории региона утвержден регламент межведомственного взаимодействия</a:t>
              </a:r>
              <a:endPara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142844" y="4572008"/>
            <a:ext cx="4429156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Динамика семей, состоящих на учете </a:t>
            </a:r>
          </a:p>
          <a:p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банке данных СОП, за последние годы </a:t>
            </a:r>
          </a:p>
          <a:p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имеет ежегодную тенденцию к уменьшению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Диаграмма 11"/>
          <p:cNvGraphicFramePr>
            <a:graphicFrameLocks/>
          </p:cNvGraphicFramePr>
          <p:nvPr/>
        </p:nvGraphicFramePr>
        <p:xfrm>
          <a:off x="0" y="2000240"/>
          <a:ext cx="3571900" cy="2500330"/>
        </p:xfrm>
        <a:graphic>
          <a:graphicData uri="http://schemas.openxmlformats.org/presentationml/2006/ole">
            <p:oleObj spid="_x0000_s22530" r:id="rId5" imgW="4072481" imgH="3103133" progId="Excel.Sheet.8">
              <p:embed/>
            </p:oleObj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214282" y="5572140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признаются находящимися  </a:t>
            </a:r>
          </a:p>
          <a:p>
            <a:pPr indent="-342900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социально опасном положении около </a:t>
            </a:r>
          </a:p>
          <a:p>
            <a:pPr indent="-342900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1 000 семей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 bwMode="auto">
          <a:xfrm>
            <a:off x="5214942" y="2786058"/>
            <a:ext cx="1857388" cy="121444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57818" y="3000372"/>
            <a:ext cx="16031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потенциала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gray">
          <a:xfrm>
            <a:off x="6215074" y="2357430"/>
            <a:ext cx="2643206" cy="523220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Высокий уровень занятости родителей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gray">
          <a:xfrm>
            <a:off x="3428992" y="2786058"/>
            <a:ext cx="1857388" cy="523220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Трансформация родительских ролей 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6"/>
          <p:cNvSpPr>
            <a:spLocks noChangeArrowheads="1"/>
          </p:cNvSpPr>
          <p:nvPr/>
        </p:nvSpPr>
        <p:spPr bwMode="gray">
          <a:xfrm>
            <a:off x="7000892" y="3500438"/>
            <a:ext cx="1571636" cy="738664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Потеря духовно-нравственных ориентиров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Freeform 27"/>
          <p:cNvSpPr>
            <a:spLocks/>
          </p:cNvSpPr>
          <p:nvPr/>
        </p:nvSpPr>
        <p:spPr bwMode="gray">
          <a:xfrm rot="10506504" flipH="1">
            <a:off x="5227057" y="2522456"/>
            <a:ext cx="714380" cy="406270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5" name="Freeform 27"/>
          <p:cNvSpPr>
            <a:spLocks/>
          </p:cNvSpPr>
          <p:nvPr/>
        </p:nvSpPr>
        <p:spPr bwMode="gray">
          <a:xfrm rot="18718570" flipH="1">
            <a:off x="6890738" y="2984327"/>
            <a:ext cx="714380" cy="406270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6" name="Freeform 27"/>
          <p:cNvSpPr>
            <a:spLocks/>
          </p:cNvSpPr>
          <p:nvPr/>
        </p:nvSpPr>
        <p:spPr bwMode="gray">
          <a:xfrm rot="21260435" flipH="1">
            <a:off x="6161926" y="3820424"/>
            <a:ext cx="714380" cy="406270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7" name="Freeform 27"/>
          <p:cNvSpPr>
            <a:spLocks/>
          </p:cNvSpPr>
          <p:nvPr/>
        </p:nvSpPr>
        <p:spPr bwMode="gray">
          <a:xfrm rot="8502033" flipH="1">
            <a:off x="4763900" y="3535220"/>
            <a:ext cx="714380" cy="406270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gray">
          <a:xfrm>
            <a:off x="4429124" y="3929066"/>
            <a:ext cx="1500198" cy="307777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Бедность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gray">
          <a:xfrm>
            <a:off x="4500562" y="4572008"/>
            <a:ext cx="4357718" cy="2000264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нарушением прав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интересов детей в 2016 году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поставлено на учет 716 семей,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глубокой алкоголизацией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родителей – более 400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6"/>
          <p:cNvGrpSpPr>
            <a:grpSpLocks/>
          </p:cNvGrpSpPr>
          <p:nvPr/>
        </p:nvGrpSpPr>
        <p:grpSpPr bwMode="auto">
          <a:xfrm flipH="1">
            <a:off x="-2000296" y="4929198"/>
            <a:ext cx="11001452" cy="1571636"/>
            <a:chOff x="-1457" y="1440"/>
            <a:chExt cx="4196" cy="2413"/>
          </a:xfrm>
        </p:grpSpPr>
        <p:sp>
          <p:nvSpPr>
            <p:cNvPr id="74" name="Rectangle 6"/>
            <p:cNvSpPr>
              <a:spLocks noChangeArrowheads="1"/>
            </p:cNvSpPr>
            <p:nvPr/>
          </p:nvSpPr>
          <p:spPr bwMode="gray">
            <a:xfrm>
              <a:off x="-1457" y="1651"/>
              <a:ext cx="2096" cy="220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Text Box 8"/>
            <p:cNvSpPr txBox="1">
              <a:spLocks noChangeArrowheads="1"/>
            </p:cNvSpPr>
            <p:nvPr/>
          </p:nvSpPr>
          <p:spPr bwMode="gray">
            <a:xfrm>
              <a:off x="759" y="1440"/>
              <a:ext cx="1980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14285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Омской области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0" y="642918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эффективных технологий и форм работы с различными категориями семей и детей в зависимости от выявленных проблем</a:t>
            </a:r>
            <a:endParaRPr lang="ru-RU" sz="200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white">
          <a:xfrm>
            <a:off x="7858148" y="3643314"/>
            <a:ext cx="9253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en-US" sz="1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132185" y="6550223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5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4786314" y="350043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85720" y="1571612"/>
            <a:ext cx="285752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социальных участковых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000760" y="1428736"/>
            <a:ext cx="292895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Дистанционные приемные для семей с детьми, проживающих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отдаленных сельских поселениях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Group 16"/>
          <p:cNvGrpSpPr>
            <a:grpSpLocks/>
          </p:cNvGrpSpPr>
          <p:nvPr/>
        </p:nvGrpSpPr>
        <p:grpSpPr bwMode="auto">
          <a:xfrm flipH="1">
            <a:off x="357158" y="2357430"/>
            <a:ext cx="3000396" cy="1500198"/>
            <a:chOff x="688" y="1344"/>
            <a:chExt cx="2096" cy="2033"/>
          </a:xfrm>
        </p:grpSpPr>
        <p:sp>
          <p:nvSpPr>
            <p:cNvPr id="105" name="Rectangle 6"/>
            <p:cNvSpPr>
              <a:spLocks noChangeArrowheads="1"/>
            </p:cNvSpPr>
            <p:nvPr/>
          </p:nvSpPr>
          <p:spPr bwMode="gray">
            <a:xfrm>
              <a:off x="688" y="1344"/>
              <a:ext cx="2096" cy="2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Text Box 8"/>
            <p:cNvSpPr txBox="1">
              <a:spLocks noChangeArrowheads="1"/>
            </p:cNvSpPr>
            <p:nvPr/>
          </p:nvSpPr>
          <p:spPr bwMode="gray">
            <a:xfrm>
              <a:off x="759" y="1440"/>
              <a:ext cx="1980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357158" y="2357430"/>
            <a:ext cx="314327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Профессиональную деятельность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участковому принципу осуществляют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196 специалистов.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социальными  участковыми оказано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160 574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431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ребенку, родителю (законному представителю)</a:t>
            </a:r>
            <a:endParaRPr lang="ru-RU" sz="1200" dirty="0" smtClean="0"/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85720" y="4000504"/>
            <a:ext cx="300039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медико-социальной реабилитации родителей, страдающих алкогольной зависимостью 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9" name="Group 16"/>
          <p:cNvGrpSpPr>
            <a:grpSpLocks/>
          </p:cNvGrpSpPr>
          <p:nvPr/>
        </p:nvGrpSpPr>
        <p:grpSpPr bwMode="auto">
          <a:xfrm flipH="1">
            <a:off x="3000364" y="2428868"/>
            <a:ext cx="5929354" cy="1714512"/>
            <a:chOff x="-1457" y="1440"/>
            <a:chExt cx="4196" cy="2126"/>
          </a:xfrm>
        </p:grpSpPr>
        <p:sp>
          <p:nvSpPr>
            <p:cNvPr id="126" name="Rectangle 6"/>
            <p:cNvSpPr>
              <a:spLocks noChangeArrowheads="1"/>
            </p:cNvSpPr>
            <p:nvPr/>
          </p:nvSpPr>
          <p:spPr bwMode="gray">
            <a:xfrm>
              <a:off x="-1457" y="1440"/>
              <a:ext cx="2096" cy="212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gray">
            <a:xfrm>
              <a:off x="759" y="1440"/>
              <a:ext cx="1980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6072198" y="2428868"/>
            <a:ext cx="2857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Проведено 2 348 дистанционных консультаций для 2 232 человек,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числе: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479 – психологических, </a:t>
            </a:r>
          </a:p>
          <a:p>
            <a:pPr marL="180975" indent="-180975"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584 – юридических, </a:t>
            </a:r>
          </a:p>
          <a:p>
            <a:pPr marL="180975" indent="-180975"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1 027 – по вопросам предоставления социальных услуг, </a:t>
            </a:r>
          </a:p>
          <a:p>
            <a:pPr marL="180975" indent="-180975"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258 – о мерах социальной  поддержки семей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" name="Group 16"/>
          <p:cNvGrpSpPr>
            <a:grpSpLocks/>
          </p:cNvGrpSpPr>
          <p:nvPr/>
        </p:nvGrpSpPr>
        <p:grpSpPr bwMode="auto">
          <a:xfrm flipH="1">
            <a:off x="-2857552" y="4714884"/>
            <a:ext cx="6215106" cy="2000264"/>
            <a:chOff x="-1457" y="1440"/>
            <a:chExt cx="4196" cy="2413"/>
          </a:xfrm>
        </p:grpSpPr>
        <p:sp>
          <p:nvSpPr>
            <p:cNvPr id="133" name="Rectangle 6"/>
            <p:cNvSpPr>
              <a:spLocks noChangeArrowheads="1"/>
            </p:cNvSpPr>
            <p:nvPr/>
          </p:nvSpPr>
          <p:spPr bwMode="gray">
            <a:xfrm>
              <a:off x="-1457" y="1651"/>
              <a:ext cx="2096" cy="220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Text Box 8"/>
            <p:cNvSpPr txBox="1">
              <a:spLocks noChangeArrowheads="1"/>
            </p:cNvSpPr>
            <p:nvPr/>
          </p:nvSpPr>
          <p:spPr bwMode="gray">
            <a:xfrm>
              <a:off x="759" y="1440"/>
              <a:ext cx="1980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85720" y="4857760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Достигнуты следующие результаты: 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 родитель проходит лечебный </a:t>
            </a:r>
          </a:p>
          <a:p>
            <a:pPr marL="180975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психокоррекционный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процесс </a:t>
            </a:r>
          </a:p>
          <a:p>
            <a:pPr marL="180975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наркологическом диспансере, 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 – встали на учет в филиалах службы занятости, 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 – проходят переобучение на курсах по направлению службы занятости, 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 – трудоустроились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5929322" y="4357694"/>
            <a:ext cx="30003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центра социальной помощи семье и детям по работе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 кризисными семьями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3000553-68f56e58631363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143116"/>
            <a:ext cx="2571752" cy="1816300"/>
          </a:xfrm>
          <a:prstGeom prst="rect">
            <a:avLst/>
          </a:prstGeom>
        </p:spPr>
      </p:pic>
      <p:sp>
        <p:nvSpPr>
          <p:cNvPr id="58" name="Freeform 27"/>
          <p:cNvSpPr>
            <a:spLocks/>
          </p:cNvSpPr>
          <p:nvPr/>
        </p:nvSpPr>
        <p:spPr bwMode="gray">
          <a:xfrm rot="6750946" flipH="1">
            <a:off x="4788450" y="1312678"/>
            <a:ext cx="856625" cy="1195491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3" name="Freeform 27"/>
          <p:cNvSpPr>
            <a:spLocks/>
          </p:cNvSpPr>
          <p:nvPr/>
        </p:nvSpPr>
        <p:spPr bwMode="gray">
          <a:xfrm rot="16200000" flipH="1">
            <a:off x="3598425" y="3831071"/>
            <a:ext cx="856625" cy="1195491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4" name="Freeform 27"/>
          <p:cNvSpPr>
            <a:spLocks/>
          </p:cNvSpPr>
          <p:nvPr/>
        </p:nvSpPr>
        <p:spPr bwMode="gray">
          <a:xfrm rot="16200000" flipH="1" flipV="1">
            <a:off x="4812871" y="3831071"/>
            <a:ext cx="856625" cy="1195491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8" name="Freeform 27"/>
          <p:cNvSpPr>
            <a:spLocks/>
          </p:cNvSpPr>
          <p:nvPr/>
        </p:nvSpPr>
        <p:spPr bwMode="gray">
          <a:xfrm rot="14849054">
            <a:off x="3431127" y="1312677"/>
            <a:ext cx="856625" cy="1195491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CC3300">
                  <a:gamma/>
                  <a:shade val="52549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5072075"/>
            <a:ext cx="5572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Оказание помощи при: 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психофизическом насилии, жестоком обращении в отношении женщин </a:t>
            </a:r>
          </a:p>
          <a:p>
            <a:pPr marL="180975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детей;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психотравмирующей  ситуации в семье,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ситуации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малообеспеченности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семейных, супружеских, детско-родительских конфликтах,   </a:t>
            </a:r>
          </a:p>
          <a:p>
            <a:pPr marL="180975" indent="-180975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депрессивных состояниях граждан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13"/>
          <p:cNvSpPr>
            <a:spLocks noChangeArrowheads="1"/>
          </p:cNvSpPr>
          <p:nvPr/>
        </p:nvSpPr>
        <p:spPr bwMode="gray">
          <a:xfrm>
            <a:off x="142844" y="3000373"/>
            <a:ext cx="4357718" cy="12144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ABC9BC"/>
              </a:gs>
            </a:gsLst>
            <a:lin ang="27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14285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Омской области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7"/>
          <p:cNvSpPr txBox="1">
            <a:spLocks noChangeArrowheads="1"/>
          </p:cNvSpPr>
          <p:nvPr/>
        </p:nvSpPr>
        <p:spPr bwMode="white">
          <a:xfrm>
            <a:off x="5214942" y="3643314"/>
            <a:ext cx="9253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en-US" sz="1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white">
          <a:xfrm>
            <a:off x="6500826" y="3643314"/>
            <a:ext cx="9253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en-US" sz="1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white">
          <a:xfrm>
            <a:off x="7858148" y="3643314"/>
            <a:ext cx="9253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en-US" sz="1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132185" y="6550223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6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28860" y="571480"/>
            <a:ext cx="428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Особая роль в системе профилактики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gray">
          <a:xfrm>
            <a:off x="1571604" y="1285860"/>
            <a:ext cx="2143140" cy="928694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реабилитационные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центры для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7" descr="D:\МОЯ РАБОТА\ВЫСТАВКА-ФОРУМ 17.10.14\!!! Презентации на ВФ\DSS_4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285860"/>
            <a:ext cx="1357322" cy="9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" descr="D:\МОЯ РАБОТА\ВЫСТАВКА-ФОРУМ 17.10.14\ФОТО ГАРМОНИЯ\веселые будни\DSCN0612.jpg"/>
          <p:cNvPicPr>
            <a:picLocks noChangeAspect="1" noChangeArrowheads="1"/>
          </p:cNvPicPr>
          <p:nvPr/>
        </p:nvPicPr>
        <p:blipFill>
          <a:blip r:embed="rId5" cstate="print"/>
          <a:srcRect b="8772"/>
          <a:stretch>
            <a:fillRect/>
          </a:stretch>
        </p:blipFill>
        <p:spPr bwMode="auto">
          <a:xfrm>
            <a:off x="3786182" y="1285860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D:\Изображение 1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 b="14378"/>
          <a:stretch>
            <a:fillRect/>
          </a:stretch>
        </p:blipFill>
        <p:spPr>
          <a:xfrm>
            <a:off x="71406" y="1285860"/>
            <a:ext cx="1446223" cy="928694"/>
          </a:xfrm>
          <a:noFill/>
          <a:ln>
            <a:noFill/>
          </a:ln>
        </p:spPr>
      </p:pic>
      <p:sp>
        <p:nvSpPr>
          <p:cNvPr id="66" name="Rectangle 5"/>
          <p:cNvSpPr>
            <a:spLocks noChangeArrowheads="1"/>
          </p:cNvSpPr>
          <p:nvPr/>
        </p:nvSpPr>
        <p:spPr bwMode="gray">
          <a:xfrm>
            <a:off x="5286380" y="1285860"/>
            <a:ext cx="2286016" cy="928694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социальной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адаптации для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социальной гостиницей)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14876" y="3929066"/>
            <a:ext cx="4286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 базе Центра социальной адаптации несовершеннолетних действует социальная гостиница для несовершеннолетних </a:t>
            </a:r>
          </a:p>
          <a:p>
            <a:pPr algn="ctr"/>
            <a:r>
              <a:rPr lang="ru-RU" altLang="ru-RU" sz="1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возрасте от 14 до 18 лет, находящихся </a:t>
            </a:r>
          </a:p>
          <a:p>
            <a:pPr algn="ctr"/>
            <a:r>
              <a:rPr lang="ru-RU" altLang="ru-RU" sz="1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трудной жизненной ситуации, </a:t>
            </a:r>
          </a:p>
          <a:p>
            <a:pPr algn="ctr"/>
            <a:r>
              <a:rPr lang="ru-RU" altLang="ru-RU" sz="1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том числе пострадавших от насилия </a:t>
            </a:r>
          </a:p>
          <a:p>
            <a:pPr algn="ctr"/>
            <a:r>
              <a:rPr lang="ru-RU" altLang="ru-RU" sz="1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 жестокого обращения, на 10 мест</a:t>
            </a:r>
            <a:endParaRPr lang="ru-RU" altLang="ru-RU" sz="14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gray">
          <a:xfrm>
            <a:off x="2428860" y="4357694"/>
            <a:ext cx="2071702" cy="221457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Freeform 5"/>
          <p:cNvSpPr>
            <a:spLocks/>
          </p:cNvSpPr>
          <p:nvPr/>
        </p:nvSpPr>
        <p:spPr bwMode="gray">
          <a:xfrm flipH="1">
            <a:off x="2643174" y="928670"/>
            <a:ext cx="1269626" cy="28575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Freeform 5"/>
          <p:cNvSpPr>
            <a:spLocks/>
          </p:cNvSpPr>
          <p:nvPr/>
        </p:nvSpPr>
        <p:spPr bwMode="gray">
          <a:xfrm>
            <a:off x="5286380" y="928670"/>
            <a:ext cx="1269626" cy="28575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2844" y="228599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2016 году воспитанниками 8 социально-реабилитационных центров для несовершеннолетних стали 1 384 несовершеннолетних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2844" y="300037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общего количества выбывших несовершеннолетних 797 вернулись в родные (замещающие) семьи, у 165 детей появилась новая семья, 44 помещены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организации для детей-сирот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" name="Объект 2"/>
          <p:cNvGraphicFramePr>
            <a:graphicFrameLocks noChangeAspect="1"/>
          </p:cNvGraphicFramePr>
          <p:nvPr/>
        </p:nvGraphicFramePr>
        <p:xfrm>
          <a:off x="-714412" y="4214818"/>
          <a:ext cx="4090987" cy="250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6" name="Прямоугольник 85"/>
          <p:cNvSpPr/>
          <p:nvPr/>
        </p:nvSpPr>
        <p:spPr>
          <a:xfrm>
            <a:off x="2428860" y="4357694"/>
            <a:ext cx="2071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несовершеннолетних, охваченных семейными формами жизнеустройства,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общей численности несовершеннолетних, выбывших из СРЦН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 году, составила 92%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4714876" y="3929066"/>
            <a:ext cx="4286280" cy="1643074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gray">
          <a:xfrm>
            <a:off x="4643438" y="5715016"/>
            <a:ext cx="3143272" cy="78581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ABC9BC"/>
              </a:gs>
            </a:gsLst>
            <a:lin ang="27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572000" y="5715016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2016 года услуги </a:t>
            </a:r>
          </a:p>
          <a:p>
            <a:pPr algn="ctr"/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социальной гостинице получили 123 несовершеннолетних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gray">
          <a:xfrm>
            <a:off x="4714876" y="2357430"/>
            <a:ext cx="4286280" cy="142876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2357430"/>
            <a:ext cx="42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Отделением социальной адаптации несовершеннолетних, находящихся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конфликте с законом, проводилась работа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социальной адаптации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169 несовершеннолетних, находящихся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конфликте с законом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7" y="5715016"/>
            <a:ext cx="117872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14285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Омской области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Прямоугольник 134"/>
          <p:cNvSpPr/>
          <p:nvPr/>
        </p:nvSpPr>
        <p:spPr>
          <a:xfrm>
            <a:off x="8132185" y="6550223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7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 descr="http://omskdetfond.ru/wp-content/uploads/2017/02/top_backgrou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7158" y="135729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телефон доверия с единым общероссийским номером действует на территории Омской области в круглосуточном режиме </a:t>
            </a:r>
          </a:p>
          <a:p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7" descr="D:\Мои документы\Оздоровление\ОЗДОРОВЛЕНИЕ\2015 год\Мероприятия\Форум 5-6.06\Стендовый\Фото стенд\Эмблема фон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28"/>
            <a:ext cx="928694" cy="94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0" y="57148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Оказание своевременной психологической помощи несовершеннолетним и родителям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4643438" y="4643446"/>
            <a:ext cx="4286280" cy="1785950"/>
            <a:chOff x="688" y="1344"/>
            <a:chExt cx="2096" cy="2202"/>
          </a:xfrm>
        </p:grpSpPr>
        <p:sp>
          <p:nvSpPr>
            <p:cNvPr id="70" name="Rectangle 6"/>
            <p:cNvSpPr>
              <a:spLocks noChangeArrowheads="1"/>
            </p:cNvSpPr>
            <p:nvPr/>
          </p:nvSpPr>
          <p:spPr bwMode="gray">
            <a:xfrm>
              <a:off x="688" y="1344"/>
              <a:ext cx="2096" cy="220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BD3A9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gray">
            <a:xfrm>
              <a:off x="759" y="1440"/>
              <a:ext cx="1980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TextBox 2"/>
          <p:cNvSpPr txBox="1">
            <a:spLocks noChangeArrowheads="1"/>
          </p:cNvSpPr>
          <p:nvPr/>
        </p:nvSpPr>
        <p:spPr bwMode="auto">
          <a:xfrm>
            <a:off x="428596" y="2143116"/>
            <a:ext cx="4429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телефону доверия </a:t>
            </a:r>
            <a:r>
              <a:rPr lang="ru-RU" alt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подключены 5 </a:t>
            </a:r>
            <a:r>
              <a:rPr lang="ru-RU" alt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служб</a:t>
            </a:r>
            <a:endParaRPr lang="ru-RU" altLang="ru-RU" sz="1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8596" y="2000240"/>
            <a:ext cx="4286280" cy="5715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643438" y="4714884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2016 году на телефон доверия поступило  18 816 звонков, из них: </a:t>
            </a:r>
          </a:p>
          <a:p>
            <a:pPr marL="266700" indent="-266700">
              <a:buFont typeface="Wingdings" pitchFamily="2" charset="2"/>
              <a:buChar char="v"/>
              <a:tabLst>
                <a:tab pos="808038" algn="l"/>
                <a:tab pos="893763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от детей и подростков  – 11 172 </a:t>
            </a:r>
          </a:p>
          <a:p>
            <a:pPr marL="266700">
              <a:tabLst>
                <a:tab pos="808038" algn="l"/>
                <a:tab pos="893763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(59 процентов), </a:t>
            </a:r>
          </a:p>
          <a:p>
            <a:pPr marL="266700" indent="-266700">
              <a:buFont typeface="Wingdings" pitchFamily="2" charset="2"/>
              <a:buChar char="v"/>
              <a:tabLst>
                <a:tab pos="808038" algn="l"/>
                <a:tab pos="893763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от родителей (лиц, их замещающих) – </a:t>
            </a:r>
          </a:p>
          <a:p>
            <a:pPr marL="266700">
              <a:tabLst>
                <a:tab pos="808038" algn="l"/>
                <a:tab pos="893763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7 644 (41 процентов)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28596" y="2643182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6 лет на телефон доверия поступило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153 182 обращения 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28596" y="2643182"/>
            <a:ext cx="4286280" cy="50006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2" name="Диаграмма 81"/>
          <p:cNvGraphicFramePr/>
          <p:nvPr/>
        </p:nvGraphicFramePr>
        <p:xfrm>
          <a:off x="4500562" y="2214554"/>
          <a:ext cx="464343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4786314" y="1785926"/>
            <a:ext cx="4214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Причины обращения на телефон доверия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Picture 22" descr="http://deti-moskvy.ru/images/cms/thumbs/714f593b2f6abe8ba5ebce352031d0a1362feb10/939_350_350_5_80.jpg"/>
          <p:cNvPicPr>
            <a:picLocks noChangeAspect="1" noChangeArrowheads="1"/>
          </p:cNvPicPr>
          <p:nvPr/>
        </p:nvPicPr>
        <p:blipFill>
          <a:blip r:embed="rId6"/>
          <a:srcRect l="7887" t="4906" r="275" b="4639"/>
          <a:stretch>
            <a:fillRect/>
          </a:stretch>
        </p:blipFill>
        <p:spPr bwMode="auto">
          <a:xfrm>
            <a:off x="357159" y="3214687"/>
            <a:ext cx="1571635" cy="15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Прямоугольник 85"/>
          <p:cNvSpPr/>
          <p:nvPr/>
        </p:nvSpPr>
        <p:spPr>
          <a:xfrm>
            <a:off x="2071670" y="3286124"/>
            <a:ext cx="2500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на территории Омской области  17 мая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день детского телефона доверия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71670" y="3286124"/>
            <a:ext cx="2643206" cy="121444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8" name="Picture 11" descr="D:\Мои документы\Desktop\отчет дтд\Знаменский район\СРЦН\P12604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786322"/>
            <a:ext cx="21875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Прямоугольник 88"/>
          <p:cNvSpPr/>
          <p:nvPr/>
        </p:nvSpPr>
        <p:spPr>
          <a:xfrm>
            <a:off x="357158" y="4857760"/>
            <a:ext cx="1928826" cy="128588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57158" y="4857760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2017 году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акции приняли участие более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13 000 несовершеннолетних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50"/>
          <p:cNvGrpSpPr/>
          <p:nvPr/>
        </p:nvGrpSpPr>
        <p:grpSpPr>
          <a:xfrm>
            <a:off x="3857620" y="3071810"/>
            <a:ext cx="1714512" cy="1428760"/>
            <a:chOff x="1331640" y="3140969"/>
            <a:chExt cx="1944216" cy="1142579"/>
          </a:xfrm>
        </p:grpSpPr>
        <p:sp>
          <p:nvSpPr>
            <p:cNvPr id="99" name="AutoShape 13"/>
            <p:cNvSpPr>
              <a:spLocks noChangeArrowheads="1"/>
            </p:cNvSpPr>
            <p:nvPr/>
          </p:nvSpPr>
          <p:spPr bwMode="gray">
            <a:xfrm rot="16200000">
              <a:off x="1727685" y="2744924"/>
              <a:ext cx="1080120" cy="1872210"/>
            </a:xfrm>
            <a:prstGeom prst="chevron">
              <a:avLst>
                <a:gd name="adj" fmla="val 1553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0" name="Text Box 11"/>
            <p:cNvSpPr txBox="1">
              <a:spLocks noChangeArrowheads="1"/>
            </p:cNvSpPr>
            <p:nvPr/>
          </p:nvSpPr>
          <p:spPr bwMode="gray">
            <a:xfrm>
              <a:off x="1331640" y="3380344"/>
              <a:ext cx="1944216" cy="23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</a:pPr>
              <a:endParaRPr lang="en-US" sz="1400" dirty="0">
                <a:solidFill>
                  <a:srgbClr val="1C1C1C"/>
                </a:solidFill>
              </a:endParaRPr>
            </a:p>
          </p:txBody>
        </p:sp>
        <p:sp>
          <p:nvSpPr>
            <p:cNvPr id="101" name="AutoShape 13"/>
            <p:cNvSpPr>
              <a:spLocks noChangeArrowheads="1"/>
            </p:cNvSpPr>
            <p:nvPr/>
          </p:nvSpPr>
          <p:spPr bwMode="gray">
            <a:xfrm>
              <a:off x="1331640" y="3969223"/>
              <a:ext cx="1872208" cy="314325"/>
            </a:xfrm>
            <a:prstGeom prst="bevel">
              <a:avLst>
                <a:gd name="adj" fmla="val 594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94" name="Группа 50"/>
          <p:cNvGrpSpPr/>
          <p:nvPr/>
        </p:nvGrpSpPr>
        <p:grpSpPr>
          <a:xfrm>
            <a:off x="214282" y="3071810"/>
            <a:ext cx="1714512" cy="1428760"/>
            <a:chOff x="1331640" y="3140969"/>
            <a:chExt cx="1944216" cy="1142579"/>
          </a:xfrm>
        </p:grpSpPr>
        <p:sp>
          <p:nvSpPr>
            <p:cNvPr id="95" name="AutoShape 13"/>
            <p:cNvSpPr>
              <a:spLocks noChangeArrowheads="1"/>
            </p:cNvSpPr>
            <p:nvPr/>
          </p:nvSpPr>
          <p:spPr bwMode="gray">
            <a:xfrm rot="16200000">
              <a:off x="1727685" y="2744924"/>
              <a:ext cx="1080120" cy="1872210"/>
            </a:xfrm>
            <a:prstGeom prst="chevron">
              <a:avLst>
                <a:gd name="adj" fmla="val 1553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11"/>
            <p:cNvSpPr txBox="1">
              <a:spLocks noChangeArrowheads="1"/>
            </p:cNvSpPr>
            <p:nvPr/>
          </p:nvSpPr>
          <p:spPr bwMode="gray">
            <a:xfrm>
              <a:off x="1331640" y="3380344"/>
              <a:ext cx="1944216" cy="23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</a:pPr>
              <a:endParaRPr lang="en-US" sz="1400" dirty="0">
                <a:solidFill>
                  <a:srgbClr val="1C1C1C"/>
                </a:solidFill>
              </a:endParaRPr>
            </a:p>
          </p:txBody>
        </p:sp>
        <p:sp>
          <p:nvSpPr>
            <p:cNvPr id="97" name="AutoShape 13"/>
            <p:cNvSpPr>
              <a:spLocks noChangeArrowheads="1"/>
            </p:cNvSpPr>
            <p:nvPr/>
          </p:nvSpPr>
          <p:spPr bwMode="gray">
            <a:xfrm>
              <a:off x="1331640" y="3969223"/>
              <a:ext cx="1872208" cy="314325"/>
            </a:xfrm>
            <a:prstGeom prst="bevel">
              <a:avLst>
                <a:gd name="adj" fmla="val 594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52" name="Группа 50"/>
          <p:cNvGrpSpPr/>
          <p:nvPr/>
        </p:nvGrpSpPr>
        <p:grpSpPr>
          <a:xfrm>
            <a:off x="2071670" y="3071810"/>
            <a:ext cx="1714512" cy="1428760"/>
            <a:chOff x="1331640" y="3140969"/>
            <a:chExt cx="1944216" cy="1142579"/>
          </a:xfrm>
        </p:grpSpPr>
        <p:sp>
          <p:nvSpPr>
            <p:cNvPr id="55" name="AutoShape 13"/>
            <p:cNvSpPr>
              <a:spLocks noChangeArrowheads="1"/>
            </p:cNvSpPr>
            <p:nvPr/>
          </p:nvSpPr>
          <p:spPr bwMode="gray">
            <a:xfrm rot="16200000">
              <a:off x="1727685" y="2744924"/>
              <a:ext cx="1080120" cy="1872210"/>
            </a:xfrm>
            <a:prstGeom prst="chevron">
              <a:avLst>
                <a:gd name="adj" fmla="val 1553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gray">
            <a:xfrm>
              <a:off x="1331640" y="3380344"/>
              <a:ext cx="1944216" cy="23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</a:pPr>
              <a:endParaRPr lang="en-US" sz="1400" dirty="0">
                <a:solidFill>
                  <a:srgbClr val="1C1C1C"/>
                </a:solidFill>
              </a:endParaRPr>
            </a:p>
          </p:txBody>
        </p:sp>
        <p:sp>
          <p:nvSpPr>
            <p:cNvPr id="57" name="AutoShape 13"/>
            <p:cNvSpPr>
              <a:spLocks noChangeArrowheads="1"/>
            </p:cNvSpPr>
            <p:nvPr/>
          </p:nvSpPr>
          <p:spPr bwMode="gray">
            <a:xfrm>
              <a:off x="1331640" y="3969223"/>
              <a:ext cx="1872208" cy="314325"/>
            </a:xfrm>
            <a:prstGeom prst="bevel">
              <a:avLst>
                <a:gd name="adj" fmla="val 594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600"/>
            </a:p>
          </p:txBody>
        </p:sp>
      </p:grpSp>
      <p:pic>
        <p:nvPicPr>
          <p:cNvPr id="79877" name="Picture 5" descr="https://im0-tub-ru.yandex.net/i?id=cd0674f8966bb1d9fdd30353d64caa55-l&amp;n=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9973"/>
          <a:stretch>
            <a:fillRect/>
          </a:stretch>
        </p:blipFill>
        <p:spPr bwMode="auto">
          <a:xfrm>
            <a:off x="214282" y="4572008"/>
            <a:ext cx="3643338" cy="189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gray">
          <a:xfrm>
            <a:off x="142844" y="3286124"/>
            <a:ext cx="171451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</a:rPr>
              <a:t>   </a:t>
            </a:r>
            <a:r>
              <a:rPr lang="ru-RU" sz="14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8 СОНКО                             на сумму                             7 122,8 тыс. руб.</a:t>
            </a:r>
            <a:endParaRPr lang="en-US" sz="14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algn="ctr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1000" dirty="0">
              <a:solidFill>
                <a:srgbClr val="1C1C1C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844" y="2285992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 субсидий – 13 842,7 тыс. руб.</a:t>
            </a:r>
          </a:p>
        </p:txBody>
      </p:sp>
      <p:sp>
        <p:nvSpPr>
          <p:cNvPr id="46" name="Левая фигурная скобка 45"/>
          <p:cNvSpPr/>
          <p:nvPr/>
        </p:nvSpPr>
        <p:spPr>
          <a:xfrm rot="16200000">
            <a:off x="2678893" y="250009"/>
            <a:ext cx="285752" cy="5214974"/>
          </a:xfrm>
          <a:prstGeom prst="leftBrace">
            <a:avLst>
              <a:gd name="adj1" fmla="val 49513"/>
              <a:gd name="adj2" fmla="val 5033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 flipH="1">
            <a:off x="1500166" y="5857892"/>
            <a:ext cx="3966297" cy="642942"/>
            <a:chOff x="144" y="1157"/>
            <a:chExt cx="2665" cy="480"/>
          </a:xfrm>
        </p:grpSpPr>
        <p:sp>
          <p:nvSpPr>
            <p:cNvPr id="53" name="AutoShape 52"/>
            <p:cNvSpPr>
              <a:spLocks noChangeArrowheads="1"/>
            </p:cNvSpPr>
            <p:nvPr/>
          </p:nvSpPr>
          <p:spPr bwMode="auto">
            <a:xfrm flipH="1">
              <a:off x="169" y="1157"/>
              <a:ext cx="2640" cy="480"/>
            </a:xfrm>
            <a:prstGeom prst="wedgeRectCallout">
              <a:avLst>
                <a:gd name="adj1" fmla="val -32097"/>
                <a:gd name="adj2" fmla="val -80185"/>
              </a:avLst>
            </a:prstGeom>
            <a:solidFill>
              <a:srgbClr val="FFFFFF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44" y="1183"/>
              <a:ext cx="2463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Благополучателями услуг стали около </a:t>
              </a:r>
            </a:p>
            <a:p>
              <a:pPr algn="ctr" eaLnBrk="0" hangingPunct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30 тыс. человек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785786" y="14285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Омской области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2" descr="министерство_ит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500034" y="571480"/>
            <a:ext cx="864396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-342900" algn="ctr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негосударственного сектора в сфере предоставления социальных услуг детям и семьям с детьми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2014 – 2016 годах Министерством труда поддержаны 17 социально ориентированных некоммерческих организации,  осуществляющих деятельность в сфере поддержки материнства, отцовства и детства 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white">
          <a:xfrm>
            <a:off x="571472" y="4143380"/>
            <a:ext cx="925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en-US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gray">
          <a:xfrm>
            <a:off x="2000232" y="3286124"/>
            <a:ext cx="171451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</a:rPr>
              <a:t>   </a:t>
            </a:r>
            <a:r>
              <a:rPr lang="ru-RU" sz="14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9 СОНКО                             на сумму                             4 346,7 тыс. руб.</a:t>
            </a:r>
            <a:endParaRPr lang="en-US" sz="14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algn="ctr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1000" dirty="0">
              <a:solidFill>
                <a:srgbClr val="1C1C1C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gray">
          <a:xfrm>
            <a:off x="3786182" y="3286124"/>
            <a:ext cx="1714512" cy="91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000" b="1" dirty="0" smtClean="0">
                <a:solidFill>
                  <a:srgbClr val="1C1C1C"/>
                </a:solidFill>
              </a:rPr>
              <a:t>  </a:t>
            </a:r>
            <a:r>
              <a:rPr lang="ru-RU" sz="14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11 СОНКО                             на сумму                             2 373,3 тыс. руб.</a:t>
            </a:r>
            <a:endParaRPr lang="en-US" sz="14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algn="ctr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1000" dirty="0">
              <a:solidFill>
                <a:srgbClr val="1C1C1C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132185" y="6550223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8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white">
          <a:xfrm>
            <a:off x="2428860" y="4143380"/>
            <a:ext cx="925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en-US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7"/>
          <p:cNvSpPr txBox="1">
            <a:spLocks noChangeArrowheads="1"/>
          </p:cNvSpPr>
          <p:nvPr/>
        </p:nvSpPr>
        <p:spPr bwMode="white">
          <a:xfrm>
            <a:off x="4214810" y="4143380"/>
            <a:ext cx="925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en-US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8" descr="http://www.rostovgazeta.ru/media/ajax_uploads/846afd69-fcfe-4aa5-87a9-d0e3e14c38b9.jpg"/>
          <p:cNvPicPr>
            <a:picLocks noChangeAspect="1" noChangeArrowheads="1"/>
          </p:cNvPicPr>
          <p:nvPr/>
        </p:nvPicPr>
        <p:blipFill>
          <a:blip r:embed="rId5" cstate="print"/>
          <a:srcRect l="3352" t="12579" b="9435"/>
          <a:stretch>
            <a:fillRect/>
          </a:stretch>
        </p:blipFill>
        <p:spPr bwMode="auto">
          <a:xfrm>
            <a:off x="3929058" y="4786322"/>
            <a:ext cx="1500198" cy="80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643702" y="2000240"/>
            <a:ext cx="2500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Единая служба оказания помощи беременным женщинам </a:t>
            </a:r>
          </a:p>
          <a:p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женщинам, находящимся </a:t>
            </a:r>
          </a:p>
          <a:p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1" descr="D:\Мои документы\Desktop\logo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5008" y="2285992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Прямоугольник 41"/>
          <p:cNvSpPr/>
          <p:nvPr/>
        </p:nvSpPr>
        <p:spPr>
          <a:xfrm>
            <a:off x="5643570" y="2000240"/>
            <a:ext cx="3357586" cy="142876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3571876"/>
            <a:ext cx="3357586" cy="135732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5072074"/>
            <a:ext cx="3357586" cy="135732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3302" tIns="81648" rIns="163302" bIns="8164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0" name="AutoShape 2" descr="http://omskdetfond.ru/wp-content/uploads/2017/02/top_backgrou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" name="Рисунок 47" descr="top_background.png"/>
          <p:cNvPicPr>
            <a:picLocks noChangeAspect="1"/>
          </p:cNvPicPr>
          <p:nvPr/>
        </p:nvPicPr>
        <p:blipFill>
          <a:blip r:embed="rId7"/>
          <a:srcRect l="7181" r="70479"/>
          <a:stretch>
            <a:fillRect/>
          </a:stretch>
        </p:blipFill>
        <p:spPr>
          <a:xfrm>
            <a:off x="5643570" y="3714752"/>
            <a:ext cx="1075901" cy="101441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643702" y="3643314"/>
            <a:ext cx="25002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Образовательно-просветительская программа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Семейные ценности – основа крепкой и дружной семьи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en-US" sz="1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j02849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5429264"/>
            <a:ext cx="963867" cy="6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6643702" y="5357826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Лучший многодетный отец Омской области – 2017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en-US" sz="1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43570" y="5143512"/>
            <a:ext cx="10715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"Ты не один"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6"/>
          <p:cNvSpPr txBox="1">
            <a:spLocks noChangeArrowheads="1"/>
          </p:cNvSpPr>
          <p:nvPr/>
        </p:nvSpPr>
        <p:spPr bwMode="auto">
          <a:xfrm>
            <a:off x="8532813" y="73025"/>
            <a:ext cx="48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3B68"/>
              </a:solidFill>
            </a:endParaRPr>
          </a:p>
          <a:p>
            <a:endParaRPr lang="ru-RU" dirty="0"/>
          </a:p>
        </p:txBody>
      </p:sp>
      <p:sp>
        <p:nvSpPr>
          <p:cNvPr id="12291" name="AutoShape 2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2" name="AutoShape 4" descr="http://cs616624.vk.me/v616624075/1bd88/EUQlMO7tt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2293" name="Picture 12" descr="министерство_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238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914400" y="26035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труда и социального развития Омской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00042"/>
            <a:ext cx="89297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Финансово-экономический механизм поддержки семьи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32185" y="6550223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слайд № 9</a:t>
            </a:r>
            <a:endParaRPr lang="en-US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928662" y="1785926"/>
            <a:ext cx="6934200" cy="536575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0" y="928676"/>
            <a:ext cx="8929718" cy="677110"/>
            <a:chOff x="80768" y="6293936"/>
            <a:chExt cx="10033781" cy="296784"/>
          </a:xfrm>
        </p:grpSpPr>
        <p:sp>
          <p:nvSpPr>
            <p:cNvPr id="34" name="Rectangle 27"/>
            <p:cNvSpPr>
              <a:spLocks noChangeArrowheads="1"/>
            </p:cNvSpPr>
            <p:nvPr/>
          </p:nvSpPr>
          <p:spPr bwMode="gray">
            <a:xfrm>
              <a:off x="321544" y="6293936"/>
              <a:ext cx="9632465" cy="28180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0768" y="6293937"/>
              <a:ext cx="10033781" cy="29678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Комплекс мер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направленных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государственную поддержку семей с детьми </a:t>
              </a:r>
            </a:p>
            <a:p>
              <a:pPr algn="ctr"/>
              <a:r>
                <a:rPr lang="ru-RU" sz="19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создание благоприятных условий для рождения и воспитания детей</a:t>
              </a:r>
              <a:endPara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 flipH="1">
            <a:off x="2285984" y="4500570"/>
            <a:ext cx="1857388" cy="2214578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Мера социальной поддержки на уплату взноса на капитальный ремонт инвалидам </a:t>
            </a:r>
          </a:p>
          <a:p>
            <a:pPr algn="ctr"/>
            <a:r>
              <a:rPr lang="en-US" sz="12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2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группы, детям-инвалидам </a:t>
            </a:r>
          </a:p>
          <a:p>
            <a:pPr algn="ctr"/>
            <a:r>
              <a:rPr lang="ru-RU" sz="12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гражданам, имеющим детей-инвалидов</a:t>
            </a:r>
            <a:endParaRPr lang="ru-RU" sz="125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white">
          <a:xfrm>
            <a:off x="0" y="3786190"/>
            <a:ext cx="457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2016 году введены дополнительные меры социальной поддержки семей с детьми </a:t>
            </a:r>
            <a:endParaRPr lang="en-US" sz="17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214282" y="4500570"/>
            <a:ext cx="1928826" cy="2214578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Использование средств областного материнского (семейного капитала) </a:t>
            </a:r>
          </a:p>
          <a:p>
            <a:pPr algn="ctr"/>
            <a:r>
              <a:rPr lang="ru-RU" sz="125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связи с рождением (усыновлением) третьего ребенка или последующих детей на газификацию жилого помещения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-27384"/>
            <a:ext cx="3059832" cy="11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-27384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-27384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gray">
          <a:xfrm>
            <a:off x="3357554" y="1714488"/>
            <a:ext cx="2214578" cy="707886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видов пособий и выплат</a:t>
            </a:r>
            <a:endParaRPr lang="en-US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gray">
          <a:xfrm>
            <a:off x="3357554" y="2643182"/>
            <a:ext cx="2214578" cy="969496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/>
            <a:r>
              <a:rPr lang="ru-RU" sz="1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финансируются за счет областного бюджета</a:t>
            </a:r>
            <a:endParaRPr lang="en-US" sz="19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80" descr="ms1o4rPCTD_kZxHesC695YXXXL4j3HpexhjNOf_P3YmryPKwJ94QGRtDb3Sbc6K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14488"/>
            <a:ext cx="30178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https://im1-tub-ru.yandex.net/i?id=2dc2e972971075b7d0fa44eb68cd8e7c&amp;n=33&amp;h=190&amp;w=380"/>
          <p:cNvPicPr>
            <a:picLocks noChangeAspect="1" noChangeArrowheads="1"/>
          </p:cNvPicPr>
          <p:nvPr/>
        </p:nvPicPr>
        <p:blipFill>
          <a:blip r:embed="rId5" cstate="print"/>
          <a:srcRect r="16444"/>
          <a:stretch>
            <a:fillRect/>
          </a:stretch>
        </p:blipFill>
        <p:spPr bwMode="auto">
          <a:xfrm>
            <a:off x="142844" y="1714488"/>
            <a:ext cx="302418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17"/>
          <p:cNvGrpSpPr>
            <a:grpSpLocks/>
          </p:cNvGrpSpPr>
          <p:nvPr/>
        </p:nvGrpSpPr>
        <p:grpSpPr bwMode="auto">
          <a:xfrm>
            <a:off x="5786446" y="3857331"/>
            <a:ext cx="3000397" cy="1076905"/>
            <a:chOff x="3040" y="1023"/>
            <a:chExt cx="2108" cy="1211"/>
          </a:xfrm>
        </p:grpSpPr>
        <p:sp>
          <p:nvSpPr>
            <p:cNvPr id="58" name="Rectangle 13"/>
            <p:cNvSpPr>
              <a:spLocks noChangeArrowheads="1"/>
            </p:cNvSpPr>
            <p:nvPr/>
          </p:nvSpPr>
          <p:spPr bwMode="gray">
            <a:xfrm>
              <a:off x="3040" y="1023"/>
              <a:ext cx="2108" cy="120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BC9BC"/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gray">
            <a:xfrm>
              <a:off x="3040" y="1023"/>
              <a:ext cx="2108" cy="1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 2016 год средства областного семейного капитала предоставлены более 2,2 тыс. гражданам</a:t>
              </a:r>
              <a:endPara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" name="Рисунок 60" descr="495ad4ac45e7762932d9bc2797c6f4ec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4810" y="3857628"/>
            <a:ext cx="1500198" cy="102645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286248" y="5072074"/>
            <a:ext cx="485775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2016 году заключено 430 социальных контрактов с малоимущими семьями, из них: </a:t>
            </a:r>
          </a:p>
          <a:p>
            <a:pPr marL="361950" indent="-180975">
              <a:buFont typeface="Wingdings" pitchFamily="2" charset="2"/>
              <a:buChar char="v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380 социальных контрактов направлены </a:t>
            </a:r>
          </a:p>
          <a:p>
            <a:pPr marL="361950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на развитие подсобного хозяйства, </a:t>
            </a:r>
          </a:p>
          <a:p>
            <a:pPr marL="361950" indent="-180975">
              <a:buFont typeface="Wingdings" pitchFamily="2" charset="2"/>
              <a:buChar char="v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9 – на развитие индивидуального предпринимательства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зеленый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зеле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еленый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ый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ый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ый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ый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ый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ый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ый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7971</TotalTime>
  <Words>1247</Words>
  <Application>Microsoft Office PowerPoint</Application>
  <PresentationFormat>Экран (4:3)</PresentationFormat>
  <Paragraphs>240</Paragraphs>
  <Slides>12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зеленый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Otchet</dc:creator>
  <cp:lastModifiedBy>Цымбаленко Екатерина Анатольевна</cp:lastModifiedBy>
  <cp:revision>883</cp:revision>
  <dcterms:created xsi:type="dcterms:W3CDTF">2013-07-23T03:52:30Z</dcterms:created>
  <dcterms:modified xsi:type="dcterms:W3CDTF">2017-05-29T05:12:48Z</dcterms:modified>
</cp:coreProperties>
</file>