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8" r:id="rId2"/>
    <p:sldId id="271" r:id="rId3"/>
    <p:sldId id="278" r:id="rId4"/>
    <p:sldId id="273" r:id="rId5"/>
    <p:sldId id="274" r:id="rId6"/>
    <p:sldId id="275" r:id="rId7"/>
    <p:sldId id="276" r:id="rId8"/>
    <p:sldId id="277" r:id="rId9"/>
    <p:sldId id="260" r:id="rId10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00FFFF"/>
    <a:srgbClr val="3399FF"/>
    <a:srgbClr val="0099FF"/>
    <a:srgbClr val="669900"/>
    <a:srgbClr val="CCECFF"/>
    <a:srgbClr val="CCFFFF"/>
    <a:srgbClr val="F9FCD4"/>
    <a:srgbClr val="4BFFA5"/>
    <a:srgbClr val="FFDF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85" autoAdjust="0"/>
    <p:restoredTop sz="70796" autoAdjust="0"/>
  </p:normalViewPr>
  <p:slideViewPr>
    <p:cSldViewPr>
      <p:cViewPr>
        <p:scale>
          <a:sx n="77" d="100"/>
          <a:sy n="77" d="100"/>
        </p:scale>
        <p:origin x="-912" y="-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6" y="2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0E00DB-C4EB-469E-B585-F52DD6687DDD}" type="datetimeFigureOut">
              <a:rPr lang="ru-RU" smtClean="0"/>
              <a:pPr/>
              <a:t>29.05.2017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6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31B523-FBFF-4E3D-91A3-96789EAAE5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7646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10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100" b="0" dirty="0" smtClean="0">
              <a:solidFill>
                <a:srgbClr val="002060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100" b="0" dirty="0" smtClean="0">
              <a:solidFill>
                <a:srgbClr val="002060"/>
              </a:solidFill>
            </a:endParaRPr>
          </a:p>
          <a:p>
            <a:pPr algn="l"/>
            <a:endParaRPr lang="ru-RU" sz="11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1B523-FBFF-4E3D-91A3-96789EAAE5C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cap="all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социальное партнерство с семьей в реабилитационно-профилактическом процессе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r>
              <a:rPr lang="ru-RU" b="1" dirty="0" smtClean="0"/>
              <a:t>1 этап: Мотивация.</a:t>
            </a:r>
          </a:p>
          <a:p>
            <a:r>
              <a:rPr lang="ru-RU" dirty="0" smtClean="0"/>
              <a:t>На данном этапе осуществляются информационно</a:t>
            </a:r>
            <a:r>
              <a:rPr lang="ru-RU" baseline="0" dirty="0" smtClean="0"/>
              <a:t> – просветительские </a:t>
            </a:r>
            <a:r>
              <a:rPr lang="ru-RU" dirty="0" smtClean="0"/>
              <a:t>компании направленные на информирование и мотивацию семей</a:t>
            </a:r>
            <a:r>
              <a:rPr lang="ru-RU" baseline="0" dirty="0" smtClean="0"/>
              <a:t> к участию в обучающих мероприятиях (семинарах, тренингах, конференциях и др.), направленных на укрепление внутрисемейных ценностей. Распространение информационно-просветительских материалов (в том числе посредством сети Интернет), вовлечение семей с детьми к участию в акциях позволяет сформировать у родителей нацеленность на благоприятное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социально-психологическое функционирование в сфере межличностных взаимоотношений.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 данном этапе формируется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«раннее» социальное партнерство, которое выражается во взаимодействии: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учреждение – семья;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семья – семья.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данном случае семья выступает </a:t>
            </a:r>
            <a:r>
              <a:rPr lang="ru-RU" baseline="0" dirty="0" smtClean="0"/>
              <a:t>получателем информации от специалистов учреждения, а также, в дальнейшем, «транслятором», распространяя ее в социальных сетях в сети Интернет (</a:t>
            </a:r>
            <a:r>
              <a:rPr lang="ru-RU" baseline="0" dirty="0" err="1" smtClean="0"/>
              <a:t>репосты</a:t>
            </a:r>
            <a:r>
              <a:rPr lang="ru-RU" baseline="0" dirty="0" smtClean="0"/>
              <a:t>). </a:t>
            </a:r>
          </a:p>
          <a:p>
            <a:endParaRPr lang="ru-RU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baseline="0" dirty="0" smtClean="0"/>
              <a:t>2  этап: Обучение.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0" baseline="0" dirty="0" smtClean="0"/>
              <a:t>На данном этапе для семьи организуются обучающие мероприятия (семинары, конференции, тренинги, круглые столы и др.), направленные на укрепление внутрисемейных отношений. Для эффективного проведения обучающих мероприятий привлекаются партнеры: ведомства системы профилактики, общественные организации, специалисты узкого профиля, а также социально-активные семьи.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0" baseline="0" dirty="0" smtClean="0"/>
              <a:t>Участие семей в обучающих мероприятиях позволяет овладеть необходимыми знаниями и навыками для построения эффективного социального партнерства. 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b="1" dirty="0" smtClean="0"/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  этап: Основной.</a:t>
            </a:r>
            <a:r>
              <a:rPr lang="ru-RU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ходе данного этапа происходит основной процесс подготовки членов семьи и специалистов учреждения к осуществлению деятельности на принципах социального партнерства, установление контакта специалистов с родителями, планирование совместной деятельности, проектирование конкретных программ совместной работы, заключение соглашений о сотрудничестве.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Важная задача основного этапа - формирование доверия родителя к специалисту - потенциальному партнеру и поддержание мотивации родителя в процессе партнерской деятельности. </a:t>
            </a:r>
          </a:p>
          <a:p>
            <a:r>
              <a:rPr lang="ru-RU" dirty="0" smtClean="0"/>
              <a:t>Реализация данного этапа осуществляется через привлечение родителей к непосредственному  (активному) участию семей в:</a:t>
            </a:r>
          </a:p>
          <a:p>
            <a:pPr marL="171450" indent="-171450">
              <a:buFontTx/>
              <a:buChar char="-"/>
            </a:pPr>
            <a:r>
              <a:rPr lang="ru-RU" dirty="0" smtClean="0"/>
              <a:t>тренингах,</a:t>
            </a:r>
          </a:p>
          <a:p>
            <a:pPr marL="171450" indent="-171450">
              <a:buFontTx/>
              <a:buChar char="-"/>
            </a:pPr>
            <a:r>
              <a:rPr lang="ru-RU" dirty="0" smtClean="0"/>
              <a:t>мастер классов, </a:t>
            </a:r>
            <a:r>
              <a:rPr lang="ru-RU" baseline="0" dirty="0" smtClean="0"/>
              <a:t> </a:t>
            </a:r>
          </a:p>
          <a:p>
            <a:pPr marL="171450" indent="-171450">
              <a:buFontTx/>
              <a:buChar char="-"/>
            </a:pPr>
            <a:r>
              <a:rPr lang="ru-RU" baseline="0" dirty="0" smtClean="0"/>
              <a:t>клубной и кружковой деятельности, </a:t>
            </a:r>
          </a:p>
          <a:p>
            <a:pPr marL="171450" indent="-171450">
              <a:buFontTx/>
              <a:buChar char="-"/>
            </a:pPr>
            <a:r>
              <a:rPr lang="ru-RU" baseline="0" dirty="0" smtClean="0"/>
              <a:t>практико-ориентированных семинарах,</a:t>
            </a:r>
          </a:p>
          <a:p>
            <a:pPr marL="171450" indent="-171450">
              <a:buFontTx/>
              <a:buChar char="-"/>
            </a:pPr>
            <a:r>
              <a:rPr lang="ru-RU" baseline="0" dirty="0" smtClean="0"/>
              <a:t>общественной деятельности. </a:t>
            </a:r>
          </a:p>
          <a:p>
            <a:pPr marL="0" indent="0">
              <a:buFontTx/>
              <a:buNone/>
            </a:pPr>
            <a:r>
              <a:rPr lang="ru-RU" baseline="0" dirty="0" smtClean="0"/>
              <a:t>Данные мероприятия позволяют закрепить ранее полученные знания, повысить уровень родительской компетентности и выступить в качестве наставников для социально-пассивных семей. </a:t>
            </a:r>
          </a:p>
          <a:p>
            <a:pPr marL="0" indent="0">
              <a:buFontTx/>
              <a:buNone/>
            </a:pPr>
            <a:endParaRPr lang="ru-RU" b="1" baseline="0" dirty="0" smtClean="0"/>
          </a:p>
          <a:p>
            <a:pPr marL="0" indent="0">
              <a:buFontTx/>
              <a:buNone/>
            </a:pPr>
            <a:r>
              <a:rPr lang="ru-RU" b="1" baseline="0" dirty="0" smtClean="0"/>
              <a:t>4 этап: Инициатива.  </a:t>
            </a:r>
          </a:p>
          <a:p>
            <a:pPr marL="0" indent="0">
              <a:buFontTx/>
              <a:buNone/>
            </a:pPr>
            <a:r>
              <a:rPr lang="ru-RU" baseline="0" dirty="0" smtClean="0"/>
              <a:t>На 4 этапе социально активные семьи передают полученный опыт, являются инициаторами в организации и  проведении общественно значимых мероприятий (фестивали, конкурсы, акции и др. ), направленных на повышение престижа семей и семейных ценностей, а также выступают наставниками для других семей. </a:t>
            </a:r>
          </a:p>
          <a:p>
            <a:pPr marL="0" indent="0">
              <a:buFontTx/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1B523-FBFF-4E3D-91A3-96789EAAE5C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1EE9E8-5A4D-4DC8-BB81-BE7EF9793DD9}" type="slidenum">
              <a:rPr lang="ru-RU"/>
              <a:pPr>
                <a:defRPr/>
              </a:pPr>
              <a:t>5</a:t>
            </a:fld>
            <a:endParaRPr lang="ru-RU"/>
          </a:p>
        </p:txBody>
      </p:sp>
      <p:sp>
        <p:nvSpPr>
          <p:cNvPr id="20483" name="Rectangle 7"/>
          <p:cNvSpPr txBox="1">
            <a:spLocks noGrp="1" noChangeArrowheads="1"/>
          </p:cNvSpPr>
          <p:nvPr/>
        </p:nvSpPr>
        <p:spPr bwMode="auto">
          <a:xfrm>
            <a:off x="3850444" y="9430307"/>
            <a:ext cx="2945659" cy="494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1" tIns="45706" rIns="91411" bIns="45706" anchor="b"/>
          <a:lstStyle/>
          <a:p>
            <a:pPr algn="r" defTabSz="912813"/>
            <a:endParaRPr lang="ru-RU" sz="1200"/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27138" y="354013"/>
            <a:ext cx="4705350" cy="35306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4842" y="4099910"/>
            <a:ext cx="5472758" cy="5399332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indent="361950"/>
            <a:endParaRPr lang="ru-RU" b="1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1EE9E8-5A4D-4DC8-BB81-BE7EF9793DD9}" type="slidenum">
              <a:rPr lang="ru-RU"/>
              <a:pPr>
                <a:defRPr/>
              </a:pPr>
              <a:t>6</a:t>
            </a:fld>
            <a:endParaRPr lang="ru-RU"/>
          </a:p>
        </p:txBody>
      </p:sp>
      <p:sp>
        <p:nvSpPr>
          <p:cNvPr id="20483" name="Rectangle 7"/>
          <p:cNvSpPr txBox="1">
            <a:spLocks noGrp="1" noChangeArrowheads="1"/>
          </p:cNvSpPr>
          <p:nvPr/>
        </p:nvSpPr>
        <p:spPr bwMode="auto">
          <a:xfrm>
            <a:off x="3850444" y="9430307"/>
            <a:ext cx="2945659" cy="494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1" tIns="45706" rIns="91411" bIns="45706" anchor="b"/>
          <a:lstStyle/>
          <a:p>
            <a:pPr algn="r" defTabSz="912813"/>
            <a:endParaRPr lang="ru-RU" sz="1200"/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27138" y="354013"/>
            <a:ext cx="4705350" cy="35306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4842" y="4099910"/>
            <a:ext cx="5472758" cy="5399332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indent="361950"/>
            <a:endParaRPr lang="ru-RU" b="1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100" b="0" dirty="0" smtClean="0">
              <a:solidFill>
                <a:srgbClr val="002060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100" b="0" dirty="0" smtClean="0">
              <a:solidFill>
                <a:srgbClr val="002060"/>
              </a:solidFill>
            </a:endParaRPr>
          </a:p>
          <a:p>
            <a:pPr algn="l"/>
            <a:endParaRPr lang="ru-RU" sz="11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1B523-FBFF-4E3D-91A3-96789EAAE5CC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F7648-537A-44F2-AAF2-D5AB9323DC9C}" type="datetime1">
              <a:rPr lang="ru-RU" smtClean="0"/>
              <a:t>29.05.2017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B51AE-FEE9-4371-A62D-6D8E668D38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F1B65-1D44-4E3C-8687-FAAD7586ACA6}" type="datetime1">
              <a:rPr lang="ru-RU" smtClean="0"/>
              <a:t>29.05.2017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B51AE-FEE9-4371-A62D-6D8E668D38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335DF-2262-4A1C-B71A-636B971E1A0F}" type="datetime1">
              <a:rPr lang="ru-RU" smtClean="0"/>
              <a:t>29.05.2017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B51AE-FEE9-4371-A62D-6D8E668D38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664A2-7749-4140-B1D2-8EE3A4403859}" type="datetime1">
              <a:rPr lang="ru-RU" smtClean="0"/>
              <a:t>29.05.2017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B51AE-FEE9-4371-A62D-6D8E668D38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D8FF6-29AC-4A14-A665-918E213170FA}" type="datetime1">
              <a:rPr lang="ru-RU" smtClean="0"/>
              <a:t>29.05.2017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B51AE-FEE9-4371-A62D-6D8E668D38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E2EB-09DF-45A9-9630-2B40DA9FC653}" type="datetime1">
              <a:rPr lang="ru-RU" smtClean="0"/>
              <a:t>29.05.2017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B51AE-FEE9-4371-A62D-6D8E668D38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512A4-3FA0-4A6A-A1C6-B4D50918B91E}" type="datetime1">
              <a:rPr lang="ru-RU" smtClean="0"/>
              <a:t>29.05.2017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B51AE-FEE9-4371-A62D-6D8E668D38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E4677-82C4-475F-A238-30F31269D69E}" type="datetime1">
              <a:rPr lang="ru-RU" smtClean="0"/>
              <a:t>29.05.2017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B51AE-FEE9-4371-A62D-6D8E668D38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14D11-FDAA-401F-92FB-2B4472E42846}" type="datetime1">
              <a:rPr lang="ru-RU" smtClean="0"/>
              <a:t>29.05.2017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B51AE-FEE9-4371-A62D-6D8E668D38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F7EC4-ED33-4D61-8861-65EE049D110A}" type="datetime1">
              <a:rPr lang="ru-RU" smtClean="0"/>
              <a:t>29.05.2017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B51AE-FEE9-4371-A62D-6D8E668D38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93C54-7A9C-4DD1-A4F7-145EB465443F}" type="datetime1">
              <a:rPr lang="ru-RU" smtClean="0"/>
              <a:t>29.05.2017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B51AE-FEE9-4371-A62D-6D8E668D38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2B4A3-60DF-4CDE-9B3C-D90C144725EA}" type="datetime1">
              <a:rPr lang="ru-RU" smtClean="0"/>
              <a:t>29.05.2017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B51AE-FEE9-4371-A62D-6D8E668D38D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ntr-semya72.ru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-25152" y="1691060"/>
            <a:ext cx="9252520" cy="244827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«Партнерство с семьей – </a:t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путь к благополучию региона»</a:t>
            </a:r>
            <a:r>
              <a:rPr lang="ru-RU" sz="3200" b="1" i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b="1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i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b="1" i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i="1" dirty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Тюменская область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707904" y="609329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Тюмень – 2017 г.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283968" y="414908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endParaRPr lang="ru-RU" i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Директор </a:t>
            </a:r>
            <a:r>
              <a:rPr lang="ru-RU" i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АУ СОН ТО и ДПО </a:t>
            </a:r>
          </a:p>
          <a:p>
            <a:pPr algn="r"/>
            <a:r>
              <a:rPr lang="ru-RU" i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«Центр социальной помощи </a:t>
            </a:r>
          </a:p>
          <a:p>
            <a:pPr algn="r"/>
            <a:r>
              <a:rPr lang="ru-RU" i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семье и детям «Семья»</a:t>
            </a:r>
          </a:p>
          <a:p>
            <a:pPr algn="r"/>
            <a:r>
              <a:rPr lang="ru-RU" b="1" i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Елена Владимировна Перминова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B51AE-FEE9-4371-A62D-6D8E668D38D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ьная выноска 2"/>
          <p:cNvSpPr/>
          <p:nvPr/>
        </p:nvSpPr>
        <p:spPr>
          <a:xfrm rot="11274813">
            <a:off x="4504910" y="2115545"/>
            <a:ext cx="1672467" cy="1528348"/>
          </a:xfrm>
          <a:prstGeom prst="wedgeEllipseCallout">
            <a:avLst>
              <a:gd name="adj1" fmla="val -38752"/>
              <a:gd name="adj2" fmla="val 60190"/>
            </a:avLst>
          </a:prstGeom>
          <a:solidFill>
            <a:srgbClr val="99CCFF">
              <a:alpha val="70000"/>
            </a:srgbClr>
          </a:solidFill>
          <a:ln w="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Овальная выноска 3"/>
          <p:cNvSpPr/>
          <p:nvPr/>
        </p:nvSpPr>
        <p:spPr>
          <a:xfrm rot="10800000">
            <a:off x="2825750" y="2001838"/>
            <a:ext cx="1793875" cy="1635125"/>
          </a:xfrm>
          <a:prstGeom prst="wedgeEllipseCallout">
            <a:avLst>
              <a:gd name="adj1" fmla="val 44124"/>
              <a:gd name="adj2" fmla="val 56895"/>
            </a:avLst>
          </a:prstGeom>
          <a:solidFill>
            <a:srgbClr val="92D050">
              <a:alpha val="40000"/>
            </a:srgbClr>
          </a:solidFill>
          <a:ln w="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977769" y="2557791"/>
            <a:ext cx="1504950" cy="523220"/>
          </a:xfrm>
          <a:prstGeom prst="rect">
            <a:avLst/>
          </a:prstGeom>
          <a:noFill/>
          <a:ln w="0"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этап</a:t>
            </a:r>
          </a:p>
          <a:p>
            <a:pPr>
              <a:defRPr/>
            </a:pPr>
            <a:r>
              <a:rPr lang="ru-RU" sz="14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МОТИВАЦИЯ</a:t>
            </a:r>
            <a:endParaRPr lang="ru-RU" sz="14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CustomShape 7"/>
          <p:cNvSpPr/>
          <p:nvPr/>
        </p:nvSpPr>
        <p:spPr>
          <a:xfrm>
            <a:off x="180874" y="1573322"/>
            <a:ext cx="2461733" cy="2071702"/>
          </a:xfrm>
          <a:custGeom>
            <a:avLst/>
            <a:gdLst>
              <a:gd name="connsiteX0" fmla="*/ 0 w 2461733"/>
              <a:gd name="connsiteY0" fmla="*/ 345291 h 2071702"/>
              <a:gd name="connsiteX1" fmla="*/ 345291 w 2461733"/>
              <a:gd name="connsiteY1" fmla="*/ 0 h 2071702"/>
              <a:gd name="connsiteX2" fmla="*/ 2116442 w 2461733"/>
              <a:gd name="connsiteY2" fmla="*/ 0 h 2071702"/>
              <a:gd name="connsiteX3" fmla="*/ 2461733 w 2461733"/>
              <a:gd name="connsiteY3" fmla="*/ 345291 h 2071702"/>
              <a:gd name="connsiteX4" fmla="*/ 2461733 w 2461733"/>
              <a:gd name="connsiteY4" fmla="*/ 1726411 h 2071702"/>
              <a:gd name="connsiteX5" fmla="*/ 2116442 w 2461733"/>
              <a:gd name="connsiteY5" fmla="*/ 2071702 h 2071702"/>
              <a:gd name="connsiteX6" fmla="*/ 345291 w 2461733"/>
              <a:gd name="connsiteY6" fmla="*/ 2071702 h 2071702"/>
              <a:gd name="connsiteX7" fmla="*/ 0 w 2461733"/>
              <a:gd name="connsiteY7" fmla="*/ 1726411 h 2071702"/>
              <a:gd name="connsiteX8" fmla="*/ 0 w 2461733"/>
              <a:gd name="connsiteY8" fmla="*/ 345291 h 2071702"/>
              <a:gd name="connsiteX0" fmla="*/ 0 w 2702758"/>
              <a:gd name="connsiteY0" fmla="*/ 345291 h 3036902"/>
              <a:gd name="connsiteX1" fmla="*/ 345291 w 2702758"/>
              <a:gd name="connsiteY1" fmla="*/ 0 h 3036902"/>
              <a:gd name="connsiteX2" fmla="*/ 2116442 w 2702758"/>
              <a:gd name="connsiteY2" fmla="*/ 0 h 3036902"/>
              <a:gd name="connsiteX3" fmla="*/ 2461733 w 2702758"/>
              <a:gd name="connsiteY3" fmla="*/ 345291 h 3036902"/>
              <a:gd name="connsiteX4" fmla="*/ 2461733 w 2702758"/>
              <a:gd name="connsiteY4" fmla="*/ 1726411 h 3036902"/>
              <a:gd name="connsiteX5" fmla="*/ 2116442 w 2702758"/>
              <a:gd name="connsiteY5" fmla="*/ 2071702 h 3036902"/>
              <a:gd name="connsiteX6" fmla="*/ 345291 w 2702758"/>
              <a:gd name="connsiteY6" fmla="*/ 2071702 h 3036902"/>
              <a:gd name="connsiteX7" fmla="*/ 0 w 2702758"/>
              <a:gd name="connsiteY7" fmla="*/ 1726411 h 3036902"/>
              <a:gd name="connsiteX8" fmla="*/ 0 w 2702758"/>
              <a:gd name="connsiteY8" fmla="*/ 345291 h 3036902"/>
              <a:gd name="connsiteX0" fmla="*/ 0 w 2461733"/>
              <a:gd name="connsiteY0" fmla="*/ 345291 h 2342635"/>
              <a:gd name="connsiteX1" fmla="*/ 345291 w 2461733"/>
              <a:gd name="connsiteY1" fmla="*/ 0 h 2342635"/>
              <a:gd name="connsiteX2" fmla="*/ 2116442 w 2461733"/>
              <a:gd name="connsiteY2" fmla="*/ 0 h 2342635"/>
              <a:gd name="connsiteX3" fmla="*/ 2461733 w 2461733"/>
              <a:gd name="connsiteY3" fmla="*/ 345291 h 2342635"/>
              <a:gd name="connsiteX4" fmla="*/ 2461733 w 2461733"/>
              <a:gd name="connsiteY4" fmla="*/ 1726411 h 2342635"/>
              <a:gd name="connsiteX5" fmla="*/ 2116442 w 2461733"/>
              <a:gd name="connsiteY5" fmla="*/ 2071702 h 2342635"/>
              <a:gd name="connsiteX6" fmla="*/ 345291 w 2461733"/>
              <a:gd name="connsiteY6" fmla="*/ 2071702 h 2342635"/>
              <a:gd name="connsiteX7" fmla="*/ 0 w 2461733"/>
              <a:gd name="connsiteY7" fmla="*/ 1726411 h 2342635"/>
              <a:gd name="connsiteX8" fmla="*/ 0 w 2461733"/>
              <a:gd name="connsiteY8" fmla="*/ 345291 h 2342635"/>
              <a:gd name="connsiteX0" fmla="*/ 0 w 2461733"/>
              <a:gd name="connsiteY0" fmla="*/ 345291 h 2071702"/>
              <a:gd name="connsiteX1" fmla="*/ 345291 w 2461733"/>
              <a:gd name="connsiteY1" fmla="*/ 0 h 2071702"/>
              <a:gd name="connsiteX2" fmla="*/ 2116442 w 2461733"/>
              <a:gd name="connsiteY2" fmla="*/ 0 h 2071702"/>
              <a:gd name="connsiteX3" fmla="*/ 2461733 w 2461733"/>
              <a:gd name="connsiteY3" fmla="*/ 345291 h 2071702"/>
              <a:gd name="connsiteX4" fmla="*/ 2461733 w 2461733"/>
              <a:gd name="connsiteY4" fmla="*/ 1726411 h 2071702"/>
              <a:gd name="connsiteX5" fmla="*/ 2116442 w 2461733"/>
              <a:gd name="connsiteY5" fmla="*/ 2071702 h 2071702"/>
              <a:gd name="connsiteX6" fmla="*/ 345291 w 2461733"/>
              <a:gd name="connsiteY6" fmla="*/ 2071702 h 2071702"/>
              <a:gd name="connsiteX7" fmla="*/ 0 w 2461733"/>
              <a:gd name="connsiteY7" fmla="*/ 1726411 h 2071702"/>
              <a:gd name="connsiteX8" fmla="*/ 0 w 2461733"/>
              <a:gd name="connsiteY8" fmla="*/ 345291 h 2071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61733" h="2071702">
                <a:moveTo>
                  <a:pt x="0" y="345291"/>
                </a:moveTo>
                <a:cubicBezTo>
                  <a:pt x="0" y="154592"/>
                  <a:pt x="154592" y="0"/>
                  <a:pt x="345291" y="0"/>
                </a:cubicBezTo>
                <a:lnTo>
                  <a:pt x="2116442" y="0"/>
                </a:lnTo>
                <a:cubicBezTo>
                  <a:pt x="2307141" y="0"/>
                  <a:pt x="2461733" y="154592"/>
                  <a:pt x="2461733" y="345291"/>
                </a:cubicBezTo>
                <a:lnTo>
                  <a:pt x="2461733" y="1726411"/>
                </a:lnTo>
                <a:cubicBezTo>
                  <a:pt x="2461733" y="1917110"/>
                  <a:pt x="2307141" y="2071702"/>
                  <a:pt x="2116442" y="2071702"/>
                </a:cubicBezTo>
                <a:cubicBezTo>
                  <a:pt x="2135658" y="2033602"/>
                  <a:pt x="935675" y="2071702"/>
                  <a:pt x="345291" y="2071702"/>
                </a:cubicBezTo>
                <a:cubicBezTo>
                  <a:pt x="154592" y="2071702"/>
                  <a:pt x="0" y="1917110"/>
                  <a:pt x="0" y="1726411"/>
                </a:cubicBezTo>
                <a:lnTo>
                  <a:pt x="0" y="345291"/>
                </a:lnTo>
                <a:close/>
              </a:path>
            </a:pathLst>
          </a:custGeom>
          <a:solidFill>
            <a:srgbClr val="92D050">
              <a:alpha val="60000"/>
            </a:srgbClr>
          </a:solidFill>
          <a:ln/>
          <a:effec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0000" tIns="45000" rIns="90000" bIns="45000" anchor="ctr"/>
          <a:lstStyle/>
          <a:p>
            <a:pPr>
              <a:buFont typeface="Wingdings" pitchFamily="2" charset="2"/>
              <a:buChar char="Ø"/>
              <a:defRPr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Проведение социально-значимых акций;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Распространение информационных  и мотивационных материалов;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Пропаганда семейных ценностей в СМИ и сети Интернет.</a:t>
            </a:r>
          </a:p>
        </p:txBody>
      </p:sp>
      <p:sp>
        <p:nvSpPr>
          <p:cNvPr id="19" name="Овальная выноска 18"/>
          <p:cNvSpPr/>
          <p:nvPr/>
        </p:nvSpPr>
        <p:spPr>
          <a:xfrm rot="10800000">
            <a:off x="4578352" y="3391200"/>
            <a:ext cx="1785958" cy="1793554"/>
          </a:xfrm>
          <a:prstGeom prst="wedgeEllipseCallout">
            <a:avLst>
              <a:gd name="adj1" fmla="val -43999"/>
              <a:gd name="adj2" fmla="val -50227"/>
            </a:avLst>
          </a:prstGeom>
          <a:solidFill>
            <a:srgbClr val="99FFCC">
              <a:alpha val="69804"/>
            </a:srgbClr>
          </a:solidFill>
          <a:ln w="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Овальная выноска 4"/>
          <p:cNvSpPr/>
          <p:nvPr/>
        </p:nvSpPr>
        <p:spPr>
          <a:xfrm rot="11252089">
            <a:off x="2857488" y="3357562"/>
            <a:ext cx="1849438" cy="1738312"/>
          </a:xfrm>
          <a:prstGeom prst="wedgeEllipseCallout">
            <a:avLst>
              <a:gd name="adj1" fmla="val 46098"/>
              <a:gd name="adj2" fmla="val -54043"/>
            </a:avLst>
          </a:prstGeom>
          <a:solidFill>
            <a:srgbClr val="CCFFFF">
              <a:alpha val="70000"/>
            </a:srgbClr>
          </a:solidFill>
          <a:ln w="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0" name="CustomShape 7"/>
          <p:cNvSpPr/>
          <p:nvPr/>
        </p:nvSpPr>
        <p:spPr>
          <a:xfrm>
            <a:off x="241843" y="1083565"/>
            <a:ext cx="2461733" cy="400453"/>
          </a:xfrm>
          <a:custGeom>
            <a:avLst/>
            <a:gdLst>
              <a:gd name="connsiteX0" fmla="*/ 0 w 2461733"/>
              <a:gd name="connsiteY0" fmla="*/ 60008 h 360041"/>
              <a:gd name="connsiteX1" fmla="*/ 60008 w 2461733"/>
              <a:gd name="connsiteY1" fmla="*/ 0 h 360041"/>
              <a:gd name="connsiteX2" fmla="*/ 2401725 w 2461733"/>
              <a:gd name="connsiteY2" fmla="*/ 0 h 360041"/>
              <a:gd name="connsiteX3" fmla="*/ 2461733 w 2461733"/>
              <a:gd name="connsiteY3" fmla="*/ 60008 h 360041"/>
              <a:gd name="connsiteX4" fmla="*/ 2461733 w 2461733"/>
              <a:gd name="connsiteY4" fmla="*/ 300033 h 360041"/>
              <a:gd name="connsiteX5" fmla="*/ 2401725 w 2461733"/>
              <a:gd name="connsiteY5" fmla="*/ 360041 h 360041"/>
              <a:gd name="connsiteX6" fmla="*/ 60008 w 2461733"/>
              <a:gd name="connsiteY6" fmla="*/ 360041 h 360041"/>
              <a:gd name="connsiteX7" fmla="*/ 0 w 2461733"/>
              <a:gd name="connsiteY7" fmla="*/ 300033 h 360041"/>
              <a:gd name="connsiteX8" fmla="*/ 0 w 2461733"/>
              <a:gd name="connsiteY8" fmla="*/ 60008 h 360041"/>
              <a:gd name="connsiteX0" fmla="*/ 0 w 2461733"/>
              <a:gd name="connsiteY0" fmla="*/ 60008 h 360041"/>
              <a:gd name="connsiteX1" fmla="*/ 60008 w 2461733"/>
              <a:gd name="connsiteY1" fmla="*/ 0 h 360041"/>
              <a:gd name="connsiteX2" fmla="*/ 2392200 w 2461733"/>
              <a:gd name="connsiteY2" fmla="*/ 9525 h 360041"/>
              <a:gd name="connsiteX3" fmla="*/ 2461733 w 2461733"/>
              <a:gd name="connsiteY3" fmla="*/ 60008 h 360041"/>
              <a:gd name="connsiteX4" fmla="*/ 2461733 w 2461733"/>
              <a:gd name="connsiteY4" fmla="*/ 300033 h 360041"/>
              <a:gd name="connsiteX5" fmla="*/ 2401725 w 2461733"/>
              <a:gd name="connsiteY5" fmla="*/ 360041 h 360041"/>
              <a:gd name="connsiteX6" fmla="*/ 60008 w 2461733"/>
              <a:gd name="connsiteY6" fmla="*/ 360041 h 360041"/>
              <a:gd name="connsiteX7" fmla="*/ 0 w 2461733"/>
              <a:gd name="connsiteY7" fmla="*/ 300033 h 360041"/>
              <a:gd name="connsiteX8" fmla="*/ 0 w 2461733"/>
              <a:gd name="connsiteY8" fmla="*/ 60008 h 36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61733" h="360041">
                <a:moveTo>
                  <a:pt x="0" y="60008"/>
                </a:moveTo>
                <a:cubicBezTo>
                  <a:pt x="0" y="26866"/>
                  <a:pt x="26866" y="0"/>
                  <a:pt x="60008" y="0"/>
                </a:cubicBezTo>
                <a:lnTo>
                  <a:pt x="2392200" y="9525"/>
                </a:lnTo>
                <a:cubicBezTo>
                  <a:pt x="2425342" y="9525"/>
                  <a:pt x="2461733" y="26866"/>
                  <a:pt x="2461733" y="60008"/>
                </a:cubicBezTo>
                <a:lnTo>
                  <a:pt x="2461733" y="300033"/>
                </a:lnTo>
                <a:cubicBezTo>
                  <a:pt x="2461733" y="333175"/>
                  <a:pt x="2434867" y="360041"/>
                  <a:pt x="2401725" y="360041"/>
                </a:cubicBezTo>
                <a:lnTo>
                  <a:pt x="60008" y="360041"/>
                </a:lnTo>
                <a:cubicBezTo>
                  <a:pt x="26866" y="360041"/>
                  <a:pt x="0" y="333175"/>
                  <a:pt x="0" y="300033"/>
                </a:cubicBezTo>
                <a:lnTo>
                  <a:pt x="0" y="60008"/>
                </a:lnTo>
                <a:close/>
              </a:path>
            </a:pathLst>
          </a:custGeom>
          <a:solidFill>
            <a:srgbClr val="66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90000" tIns="45000" rIns="90000" bIns="45000" anchor="ctr"/>
          <a:lstStyle/>
          <a:p>
            <a:pPr>
              <a:defRPr/>
            </a:pPr>
            <a:r>
              <a:rPr lang="ru-RU" sz="10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ИНФОРМАЦИОННО - ПРОСВЕТИТЕЛЬСКИЕ КОМПАНИИ: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482719" y="2617748"/>
            <a:ext cx="1534550" cy="523220"/>
          </a:xfrm>
          <a:prstGeom prst="rect">
            <a:avLst/>
          </a:prstGeom>
          <a:noFill/>
          <a:ln w="0">
            <a:noFill/>
          </a:ln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этап</a:t>
            </a:r>
          </a:p>
          <a:p>
            <a:pPr algn="r">
              <a:defRPr/>
            </a:pPr>
            <a:r>
              <a:rPr lang="ru-RU" sz="14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ОСВОЕНИЕ</a:t>
            </a:r>
            <a:endParaRPr lang="ru-RU" sz="14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71802" y="4077072"/>
            <a:ext cx="1585912" cy="523220"/>
          </a:xfrm>
          <a:prstGeom prst="rect">
            <a:avLst/>
          </a:prstGeom>
          <a:noFill/>
          <a:ln w="0"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этап</a:t>
            </a:r>
          </a:p>
          <a:p>
            <a:pPr>
              <a:defRPr/>
            </a:pPr>
            <a:r>
              <a:rPr lang="ru-RU" sz="14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ИНИЦИАТИВА</a:t>
            </a:r>
            <a:endParaRPr lang="ru-RU" sz="14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Freeform 7"/>
          <p:cNvSpPr>
            <a:spLocks/>
          </p:cNvSpPr>
          <p:nvPr/>
        </p:nvSpPr>
        <p:spPr bwMode="gray">
          <a:xfrm rot="16457250" flipV="1">
            <a:off x="3730116" y="3427560"/>
            <a:ext cx="808038" cy="263525"/>
          </a:xfrm>
          <a:custGeom>
            <a:avLst/>
            <a:gdLst>
              <a:gd name="T0" fmla="*/ 1405 w 1717"/>
              <a:gd name="T1" fmla="*/ 102 h 484"/>
              <a:gd name="T2" fmla="*/ 1540 w 1717"/>
              <a:gd name="T3" fmla="*/ 395 h 484"/>
              <a:gd name="T4" fmla="*/ 1472 w 1717"/>
              <a:gd name="T5" fmla="*/ 369 h 484"/>
              <a:gd name="T6" fmla="*/ 1373 w 1717"/>
              <a:gd name="T7" fmla="*/ 403 h 484"/>
              <a:gd name="T8" fmla="*/ 1274 w 1717"/>
              <a:gd name="T9" fmla="*/ 433 h 484"/>
              <a:gd name="T10" fmla="*/ 1160 w 1717"/>
              <a:gd name="T11" fmla="*/ 458 h 484"/>
              <a:gd name="T12" fmla="*/ 1062 w 1717"/>
              <a:gd name="T13" fmla="*/ 472 h 484"/>
              <a:gd name="T14" fmla="*/ 968 w 1717"/>
              <a:gd name="T15" fmla="*/ 479 h 484"/>
              <a:gd name="T16" fmla="*/ 872 w 1717"/>
              <a:gd name="T17" fmla="*/ 479 h 484"/>
              <a:gd name="T18" fmla="*/ 766 w 1717"/>
              <a:gd name="T19" fmla="*/ 468 h 484"/>
              <a:gd name="T20" fmla="*/ 634 w 1717"/>
              <a:gd name="T21" fmla="*/ 439 h 484"/>
              <a:gd name="T22" fmla="*/ 524 w 1717"/>
              <a:gd name="T23" fmla="*/ 407 h 484"/>
              <a:gd name="T24" fmla="*/ 435 w 1717"/>
              <a:gd name="T25" fmla="*/ 373 h 484"/>
              <a:gd name="T26" fmla="*/ 344 w 1717"/>
              <a:gd name="T27" fmla="*/ 326 h 484"/>
              <a:gd name="T28" fmla="*/ 242 w 1717"/>
              <a:gd name="T29" fmla="*/ 256 h 484"/>
              <a:gd name="T30" fmla="*/ 157 w 1717"/>
              <a:gd name="T31" fmla="*/ 186 h 484"/>
              <a:gd name="T32" fmla="*/ 102 w 1717"/>
              <a:gd name="T33" fmla="*/ 132 h 484"/>
              <a:gd name="T34" fmla="*/ 0 w 1717"/>
              <a:gd name="T35" fmla="*/ 0 h 484"/>
              <a:gd name="T36" fmla="*/ 135 w 1717"/>
              <a:gd name="T37" fmla="*/ 124 h 484"/>
              <a:gd name="T38" fmla="*/ 219 w 1717"/>
              <a:gd name="T39" fmla="*/ 186 h 484"/>
              <a:gd name="T40" fmla="*/ 307 w 1717"/>
              <a:gd name="T41" fmla="*/ 231 h 484"/>
              <a:gd name="T42" fmla="*/ 395 w 1717"/>
              <a:gd name="T43" fmla="*/ 267 h 484"/>
              <a:gd name="T44" fmla="*/ 487 w 1717"/>
              <a:gd name="T45" fmla="*/ 293 h 484"/>
              <a:gd name="T46" fmla="*/ 571 w 1717"/>
              <a:gd name="T47" fmla="*/ 309 h 484"/>
              <a:gd name="T48" fmla="*/ 673 w 1717"/>
              <a:gd name="T49" fmla="*/ 318 h 484"/>
              <a:gd name="T50" fmla="*/ 766 w 1717"/>
              <a:gd name="T51" fmla="*/ 318 h 484"/>
              <a:gd name="T52" fmla="*/ 890 w 1717"/>
              <a:gd name="T53" fmla="*/ 311 h 484"/>
              <a:gd name="T54" fmla="*/ 1000 w 1717"/>
              <a:gd name="T55" fmla="*/ 296 h 484"/>
              <a:gd name="T56" fmla="*/ 1106 w 1717"/>
              <a:gd name="T57" fmla="*/ 274 h 484"/>
              <a:gd name="T58" fmla="*/ 1212 w 1717"/>
              <a:gd name="T59" fmla="*/ 245 h 484"/>
              <a:gd name="T60" fmla="*/ 1318 w 1717"/>
              <a:gd name="T61" fmla="*/ 209 h 484"/>
              <a:gd name="T62" fmla="*/ 1427 w 1717"/>
              <a:gd name="T63" fmla="*/ 153 h 484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717"/>
              <a:gd name="T97" fmla="*/ 0 h 484"/>
              <a:gd name="T98" fmla="*/ 1717 w 1717"/>
              <a:gd name="T99" fmla="*/ 484 h 484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717" h="484">
                <a:moveTo>
                  <a:pt x="1427" y="153"/>
                </a:moveTo>
                <a:lnTo>
                  <a:pt x="1405" y="102"/>
                </a:lnTo>
                <a:lnTo>
                  <a:pt x="1716" y="132"/>
                </a:lnTo>
                <a:lnTo>
                  <a:pt x="1540" y="395"/>
                </a:lnTo>
                <a:lnTo>
                  <a:pt x="1519" y="344"/>
                </a:lnTo>
                <a:lnTo>
                  <a:pt x="1472" y="369"/>
                </a:lnTo>
                <a:lnTo>
                  <a:pt x="1413" y="391"/>
                </a:lnTo>
                <a:lnTo>
                  <a:pt x="1373" y="403"/>
                </a:lnTo>
                <a:lnTo>
                  <a:pt x="1328" y="418"/>
                </a:lnTo>
                <a:lnTo>
                  <a:pt x="1274" y="433"/>
                </a:lnTo>
                <a:lnTo>
                  <a:pt x="1219" y="447"/>
                </a:lnTo>
                <a:lnTo>
                  <a:pt x="1160" y="458"/>
                </a:lnTo>
                <a:lnTo>
                  <a:pt x="1117" y="464"/>
                </a:lnTo>
                <a:lnTo>
                  <a:pt x="1062" y="472"/>
                </a:lnTo>
                <a:lnTo>
                  <a:pt x="1007" y="479"/>
                </a:lnTo>
                <a:lnTo>
                  <a:pt x="968" y="479"/>
                </a:lnTo>
                <a:lnTo>
                  <a:pt x="916" y="483"/>
                </a:lnTo>
                <a:lnTo>
                  <a:pt x="872" y="479"/>
                </a:lnTo>
                <a:lnTo>
                  <a:pt x="817" y="475"/>
                </a:lnTo>
                <a:lnTo>
                  <a:pt x="766" y="468"/>
                </a:lnTo>
                <a:lnTo>
                  <a:pt x="701" y="453"/>
                </a:lnTo>
                <a:lnTo>
                  <a:pt x="634" y="439"/>
                </a:lnTo>
                <a:lnTo>
                  <a:pt x="576" y="424"/>
                </a:lnTo>
                <a:lnTo>
                  <a:pt x="524" y="407"/>
                </a:lnTo>
                <a:lnTo>
                  <a:pt x="476" y="391"/>
                </a:lnTo>
                <a:lnTo>
                  <a:pt x="435" y="373"/>
                </a:lnTo>
                <a:lnTo>
                  <a:pt x="384" y="349"/>
                </a:lnTo>
                <a:lnTo>
                  <a:pt x="344" y="326"/>
                </a:lnTo>
                <a:lnTo>
                  <a:pt x="293" y="293"/>
                </a:lnTo>
                <a:lnTo>
                  <a:pt x="242" y="256"/>
                </a:lnTo>
                <a:lnTo>
                  <a:pt x="205" y="226"/>
                </a:lnTo>
                <a:lnTo>
                  <a:pt x="157" y="186"/>
                </a:lnTo>
                <a:lnTo>
                  <a:pt x="124" y="158"/>
                </a:lnTo>
                <a:lnTo>
                  <a:pt x="102" y="132"/>
                </a:lnTo>
                <a:lnTo>
                  <a:pt x="62" y="88"/>
                </a:lnTo>
                <a:lnTo>
                  <a:pt x="0" y="0"/>
                </a:lnTo>
                <a:lnTo>
                  <a:pt x="91" y="88"/>
                </a:lnTo>
                <a:lnTo>
                  <a:pt x="135" y="124"/>
                </a:lnTo>
                <a:lnTo>
                  <a:pt x="175" y="158"/>
                </a:lnTo>
                <a:lnTo>
                  <a:pt x="219" y="186"/>
                </a:lnTo>
                <a:lnTo>
                  <a:pt x="263" y="209"/>
                </a:lnTo>
                <a:lnTo>
                  <a:pt x="307" y="231"/>
                </a:lnTo>
                <a:lnTo>
                  <a:pt x="355" y="253"/>
                </a:lnTo>
                <a:lnTo>
                  <a:pt x="395" y="267"/>
                </a:lnTo>
                <a:lnTo>
                  <a:pt x="439" y="282"/>
                </a:lnTo>
                <a:lnTo>
                  <a:pt x="487" y="293"/>
                </a:lnTo>
                <a:lnTo>
                  <a:pt x="534" y="301"/>
                </a:lnTo>
                <a:lnTo>
                  <a:pt x="571" y="309"/>
                </a:lnTo>
                <a:lnTo>
                  <a:pt x="622" y="312"/>
                </a:lnTo>
                <a:lnTo>
                  <a:pt x="673" y="318"/>
                </a:lnTo>
                <a:lnTo>
                  <a:pt x="718" y="318"/>
                </a:lnTo>
                <a:lnTo>
                  <a:pt x="766" y="318"/>
                </a:lnTo>
                <a:lnTo>
                  <a:pt x="828" y="318"/>
                </a:lnTo>
                <a:lnTo>
                  <a:pt x="890" y="311"/>
                </a:lnTo>
                <a:lnTo>
                  <a:pt x="949" y="304"/>
                </a:lnTo>
                <a:lnTo>
                  <a:pt x="1000" y="296"/>
                </a:lnTo>
                <a:lnTo>
                  <a:pt x="1058" y="285"/>
                </a:lnTo>
                <a:lnTo>
                  <a:pt x="1106" y="274"/>
                </a:lnTo>
                <a:lnTo>
                  <a:pt x="1156" y="260"/>
                </a:lnTo>
                <a:lnTo>
                  <a:pt x="1212" y="245"/>
                </a:lnTo>
                <a:lnTo>
                  <a:pt x="1259" y="231"/>
                </a:lnTo>
                <a:lnTo>
                  <a:pt x="1318" y="209"/>
                </a:lnTo>
                <a:lnTo>
                  <a:pt x="1362" y="190"/>
                </a:lnTo>
                <a:lnTo>
                  <a:pt x="1427" y="153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12700" cap="rnd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ot="1080000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27" name="Freeform 7"/>
          <p:cNvSpPr>
            <a:spLocks/>
          </p:cNvSpPr>
          <p:nvPr/>
        </p:nvSpPr>
        <p:spPr bwMode="gray">
          <a:xfrm rot="21359382" flipV="1">
            <a:off x="4151597" y="3099742"/>
            <a:ext cx="808037" cy="263525"/>
          </a:xfrm>
          <a:custGeom>
            <a:avLst/>
            <a:gdLst>
              <a:gd name="T0" fmla="*/ 1405 w 1717"/>
              <a:gd name="T1" fmla="*/ 102 h 484"/>
              <a:gd name="T2" fmla="*/ 1540 w 1717"/>
              <a:gd name="T3" fmla="*/ 395 h 484"/>
              <a:gd name="T4" fmla="*/ 1472 w 1717"/>
              <a:gd name="T5" fmla="*/ 369 h 484"/>
              <a:gd name="T6" fmla="*/ 1373 w 1717"/>
              <a:gd name="T7" fmla="*/ 403 h 484"/>
              <a:gd name="T8" fmla="*/ 1274 w 1717"/>
              <a:gd name="T9" fmla="*/ 433 h 484"/>
              <a:gd name="T10" fmla="*/ 1160 w 1717"/>
              <a:gd name="T11" fmla="*/ 458 h 484"/>
              <a:gd name="T12" fmla="*/ 1062 w 1717"/>
              <a:gd name="T13" fmla="*/ 472 h 484"/>
              <a:gd name="T14" fmla="*/ 968 w 1717"/>
              <a:gd name="T15" fmla="*/ 479 h 484"/>
              <a:gd name="T16" fmla="*/ 872 w 1717"/>
              <a:gd name="T17" fmla="*/ 479 h 484"/>
              <a:gd name="T18" fmla="*/ 766 w 1717"/>
              <a:gd name="T19" fmla="*/ 468 h 484"/>
              <a:gd name="T20" fmla="*/ 634 w 1717"/>
              <a:gd name="T21" fmla="*/ 439 h 484"/>
              <a:gd name="T22" fmla="*/ 524 w 1717"/>
              <a:gd name="T23" fmla="*/ 407 h 484"/>
              <a:gd name="T24" fmla="*/ 435 w 1717"/>
              <a:gd name="T25" fmla="*/ 373 h 484"/>
              <a:gd name="T26" fmla="*/ 344 w 1717"/>
              <a:gd name="T27" fmla="*/ 326 h 484"/>
              <a:gd name="T28" fmla="*/ 242 w 1717"/>
              <a:gd name="T29" fmla="*/ 256 h 484"/>
              <a:gd name="T30" fmla="*/ 157 w 1717"/>
              <a:gd name="T31" fmla="*/ 186 h 484"/>
              <a:gd name="T32" fmla="*/ 102 w 1717"/>
              <a:gd name="T33" fmla="*/ 132 h 484"/>
              <a:gd name="T34" fmla="*/ 0 w 1717"/>
              <a:gd name="T35" fmla="*/ 0 h 484"/>
              <a:gd name="T36" fmla="*/ 135 w 1717"/>
              <a:gd name="T37" fmla="*/ 124 h 484"/>
              <a:gd name="T38" fmla="*/ 219 w 1717"/>
              <a:gd name="T39" fmla="*/ 186 h 484"/>
              <a:gd name="T40" fmla="*/ 307 w 1717"/>
              <a:gd name="T41" fmla="*/ 231 h 484"/>
              <a:gd name="T42" fmla="*/ 395 w 1717"/>
              <a:gd name="T43" fmla="*/ 267 h 484"/>
              <a:gd name="T44" fmla="*/ 487 w 1717"/>
              <a:gd name="T45" fmla="*/ 293 h 484"/>
              <a:gd name="T46" fmla="*/ 571 w 1717"/>
              <a:gd name="T47" fmla="*/ 309 h 484"/>
              <a:gd name="T48" fmla="*/ 673 w 1717"/>
              <a:gd name="T49" fmla="*/ 318 h 484"/>
              <a:gd name="T50" fmla="*/ 766 w 1717"/>
              <a:gd name="T51" fmla="*/ 318 h 484"/>
              <a:gd name="T52" fmla="*/ 890 w 1717"/>
              <a:gd name="T53" fmla="*/ 311 h 484"/>
              <a:gd name="T54" fmla="*/ 1000 w 1717"/>
              <a:gd name="T55" fmla="*/ 296 h 484"/>
              <a:gd name="T56" fmla="*/ 1106 w 1717"/>
              <a:gd name="T57" fmla="*/ 274 h 484"/>
              <a:gd name="T58" fmla="*/ 1212 w 1717"/>
              <a:gd name="T59" fmla="*/ 245 h 484"/>
              <a:gd name="T60" fmla="*/ 1318 w 1717"/>
              <a:gd name="T61" fmla="*/ 209 h 484"/>
              <a:gd name="T62" fmla="*/ 1427 w 1717"/>
              <a:gd name="T63" fmla="*/ 153 h 484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717"/>
              <a:gd name="T97" fmla="*/ 0 h 484"/>
              <a:gd name="T98" fmla="*/ 1717 w 1717"/>
              <a:gd name="T99" fmla="*/ 484 h 484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717" h="484">
                <a:moveTo>
                  <a:pt x="1427" y="153"/>
                </a:moveTo>
                <a:lnTo>
                  <a:pt x="1405" y="102"/>
                </a:lnTo>
                <a:lnTo>
                  <a:pt x="1716" y="132"/>
                </a:lnTo>
                <a:lnTo>
                  <a:pt x="1540" y="395"/>
                </a:lnTo>
                <a:lnTo>
                  <a:pt x="1519" y="344"/>
                </a:lnTo>
                <a:lnTo>
                  <a:pt x="1472" y="369"/>
                </a:lnTo>
                <a:lnTo>
                  <a:pt x="1413" y="391"/>
                </a:lnTo>
                <a:lnTo>
                  <a:pt x="1373" y="403"/>
                </a:lnTo>
                <a:lnTo>
                  <a:pt x="1328" y="418"/>
                </a:lnTo>
                <a:lnTo>
                  <a:pt x="1274" y="433"/>
                </a:lnTo>
                <a:lnTo>
                  <a:pt x="1219" y="447"/>
                </a:lnTo>
                <a:lnTo>
                  <a:pt x="1160" y="458"/>
                </a:lnTo>
                <a:lnTo>
                  <a:pt x="1117" y="464"/>
                </a:lnTo>
                <a:lnTo>
                  <a:pt x="1062" y="472"/>
                </a:lnTo>
                <a:lnTo>
                  <a:pt x="1007" y="479"/>
                </a:lnTo>
                <a:lnTo>
                  <a:pt x="968" y="479"/>
                </a:lnTo>
                <a:lnTo>
                  <a:pt x="916" y="483"/>
                </a:lnTo>
                <a:lnTo>
                  <a:pt x="872" y="479"/>
                </a:lnTo>
                <a:lnTo>
                  <a:pt x="817" y="475"/>
                </a:lnTo>
                <a:lnTo>
                  <a:pt x="766" y="468"/>
                </a:lnTo>
                <a:lnTo>
                  <a:pt x="701" y="453"/>
                </a:lnTo>
                <a:lnTo>
                  <a:pt x="634" y="439"/>
                </a:lnTo>
                <a:lnTo>
                  <a:pt x="576" y="424"/>
                </a:lnTo>
                <a:lnTo>
                  <a:pt x="524" y="407"/>
                </a:lnTo>
                <a:lnTo>
                  <a:pt x="476" y="391"/>
                </a:lnTo>
                <a:lnTo>
                  <a:pt x="435" y="373"/>
                </a:lnTo>
                <a:lnTo>
                  <a:pt x="384" y="349"/>
                </a:lnTo>
                <a:lnTo>
                  <a:pt x="344" y="326"/>
                </a:lnTo>
                <a:lnTo>
                  <a:pt x="293" y="293"/>
                </a:lnTo>
                <a:lnTo>
                  <a:pt x="242" y="256"/>
                </a:lnTo>
                <a:lnTo>
                  <a:pt x="205" y="226"/>
                </a:lnTo>
                <a:lnTo>
                  <a:pt x="157" y="186"/>
                </a:lnTo>
                <a:lnTo>
                  <a:pt x="124" y="158"/>
                </a:lnTo>
                <a:lnTo>
                  <a:pt x="102" y="132"/>
                </a:lnTo>
                <a:lnTo>
                  <a:pt x="62" y="88"/>
                </a:lnTo>
                <a:lnTo>
                  <a:pt x="0" y="0"/>
                </a:lnTo>
                <a:lnTo>
                  <a:pt x="91" y="88"/>
                </a:lnTo>
                <a:lnTo>
                  <a:pt x="135" y="124"/>
                </a:lnTo>
                <a:lnTo>
                  <a:pt x="175" y="158"/>
                </a:lnTo>
                <a:lnTo>
                  <a:pt x="219" y="186"/>
                </a:lnTo>
                <a:lnTo>
                  <a:pt x="263" y="209"/>
                </a:lnTo>
                <a:lnTo>
                  <a:pt x="307" y="231"/>
                </a:lnTo>
                <a:lnTo>
                  <a:pt x="355" y="253"/>
                </a:lnTo>
                <a:lnTo>
                  <a:pt x="395" y="267"/>
                </a:lnTo>
                <a:lnTo>
                  <a:pt x="439" y="282"/>
                </a:lnTo>
                <a:lnTo>
                  <a:pt x="487" y="293"/>
                </a:lnTo>
                <a:lnTo>
                  <a:pt x="534" y="301"/>
                </a:lnTo>
                <a:lnTo>
                  <a:pt x="571" y="309"/>
                </a:lnTo>
                <a:lnTo>
                  <a:pt x="622" y="312"/>
                </a:lnTo>
                <a:lnTo>
                  <a:pt x="673" y="318"/>
                </a:lnTo>
                <a:lnTo>
                  <a:pt x="718" y="318"/>
                </a:lnTo>
                <a:lnTo>
                  <a:pt x="766" y="318"/>
                </a:lnTo>
                <a:lnTo>
                  <a:pt x="828" y="318"/>
                </a:lnTo>
                <a:lnTo>
                  <a:pt x="890" y="311"/>
                </a:lnTo>
                <a:lnTo>
                  <a:pt x="949" y="304"/>
                </a:lnTo>
                <a:lnTo>
                  <a:pt x="1000" y="296"/>
                </a:lnTo>
                <a:lnTo>
                  <a:pt x="1058" y="285"/>
                </a:lnTo>
                <a:lnTo>
                  <a:pt x="1106" y="274"/>
                </a:lnTo>
                <a:lnTo>
                  <a:pt x="1156" y="260"/>
                </a:lnTo>
                <a:lnTo>
                  <a:pt x="1212" y="245"/>
                </a:lnTo>
                <a:lnTo>
                  <a:pt x="1259" y="231"/>
                </a:lnTo>
                <a:lnTo>
                  <a:pt x="1318" y="209"/>
                </a:lnTo>
                <a:lnTo>
                  <a:pt x="1362" y="190"/>
                </a:lnTo>
                <a:lnTo>
                  <a:pt x="1427" y="153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12700" cap="rnd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ot="1080000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28" name="Freeform 7"/>
          <p:cNvSpPr>
            <a:spLocks/>
          </p:cNvSpPr>
          <p:nvPr/>
        </p:nvSpPr>
        <p:spPr bwMode="gray">
          <a:xfrm rot="5682125" flipV="1">
            <a:off x="4492116" y="3506935"/>
            <a:ext cx="808038" cy="263525"/>
          </a:xfrm>
          <a:custGeom>
            <a:avLst/>
            <a:gdLst>
              <a:gd name="T0" fmla="*/ 1405 w 1717"/>
              <a:gd name="T1" fmla="*/ 102 h 484"/>
              <a:gd name="T2" fmla="*/ 1540 w 1717"/>
              <a:gd name="T3" fmla="*/ 395 h 484"/>
              <a:gd name="T4" fmla="*/ 1472 w 1717"/>
              <a:gd name="T5" fmla="*/ 369 h 484"/>
              <a:gd name="T6" fmla="*/ 1373 w 1717"/>
              <a:gd name="T7" fmla="*/ 403 h 484"/>
              <a:gd name="T8" fmla="*/ 1274 w 1717"/>
              <a:gd name="T9" fmla="*/ 433 h 484"/>
              <a:gd name="T10" fmla="*/ 1160 w 1717"/>
              <a:gd name="T11" fmla="*/ 458 h 484"/>
              <a:gd name="T12" fmla="*/ 1062 w 1717"/>
              <a:gd name="T13" fmla="*/ 472 h 484"/>
              <a:gd name="T14" fmla="*/ 968 w 1717"/>
              <a:gd name="T15" fmla="*/ 479 h 484"/>
              <a:gd name="T16" fmla="*/ 872 w 1717"/>
              <a:gd name="T17" fmla="*/ 479 h 484"/>
              <a:gd name="T18" fmla="*/ 766 w 1717"/>
              <a:gd name="T19" fmla="*/ 468 h 484"/>
              <a:gd name="T20" fmla="*/ 634 w 1717"/>
              <a:gd name="T21" fmla="*/ 439 h 484"/>
              <a:gd name="T22" fmla="*/ 524 w 1717"/>
              <a:gd name="T23" fmla="*/ 407 h 484"/>
              <a:gd name="T24" fmla="*/ 435 w 1717"/>
              <a:gd name="T25" fmla="*/ 373 h 484"/>
              <a:gd name="T26" fmla="*/ 344 w 1717"/>
              <a:gd name="T27" fmla="*/ 326 h 484"/>
              <a:gd name="T28" fmla="*/ 242 w 1717"/>
              <a:gd name="T29" fmla="*/ 256 h 484"/>
              <a:gd name="T30" fmla="*/ 157 w 1717"/>
              <a:gd name="T31" fmla="*/ 186 h 484"/>
              <a:gd name="T32" fmla="*/ 102 w 1717"/>
              <a:gd name="T33" fmla="*/ 132 h 484"/>
              <a:gd name="T34" fmla="*/ 0 w 1717"/>
              <a:gd name="T35" fmla="*/ 0 h 484"/>
              <a:gd name="T36" fmla="*/ 135 w 1717"/>
              <a:gd name="T37" fmla="*/ 124 h 484"/>
              <a:gd name="T38" fmla="*/ 219 w 1717"/>
              <a:gd name="T39" fmla="*/ 186 h 484"/>
              <a:gd name="T40" fmla="*/ 307 w 1717"/>
              <a:gd name="T41" fmla="*/ 231 h 484"/>
              <a:gd name="T42" fmla="*/ 395 w 1717"/>
              <a:gd name="T43" fmla="*/ 267 h 484"/>
              <a:gd name="T44" fmla="*/ 487 w 1717"/>
              <a:gd name="T45" fmla="*/ 293 h 484"/>
              <a:gd name="T46" fmla="*/ 571 w 1717"/>
              <a:gd name="T47" fmla="*/ 309 h 484"/>
              <a:gd name="T48" fmla="*/ 673 w 1717"/>
              <a:gd name="T49" fmla="*/ 318 h 484"/>
              <a:gd name="T50" fmla="*/ 766 w 1717"/>
              <a:gd name="T51" fmla="*/ 318 h 484"/>
              <a:gd name="T52" fmla="*/ 890 w 1717"/>
              <a:gd name="T53" fmla="*/ 311 h 484"/>
              <a:gd name="T54" fmla="*/ 1000 w 1717"/>
              <a:gd name="T55" fmla="*/ 296 h 484"/>
              <a:gd name="T56" fmla="*/ 1106 w 1717"/>
              <a:gd name="T57" fmla="*/ 274 h 484"/>
              <a:gd name="T58" fmla="*/ 1212 w 1717"/>
              <a:gd name="T59" fmla="*/ 245 h 484"/>
              <a:gd name="T60" fmla="*/ 1318 w 1717"/>
              <a:gd name="T61" fmla="*/ 209 h 484"/>
              <a:gd name="T62" fmla="*/ 1427 w 1717"/>
              <a:gd name="T63" fmla="*/ 153 h 484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717"/>
              <a:gd name="T97" fmla="*/ 0 h 484"/>
              <a:gd name="T98" fmla="*/ 1717 w 1717"/>
              <a:gd name="T99" fmla="*/ 484 h 484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717" h="484">
                <a:moveTo>
                  <a:pt x="1427" y="153"/>
                </a:moveTo>
                <a:lnTo>
                  <a:pt x="1405" y="102"/>
                </a:lnTo>
                <a:lnTo>
                  <a:pt x="1716" y="132"/>
                </a:lnTo>
                <a:lnTo>
                  <a:pt x="1540" y="395"/>
                </a:lnTo>
                <a:lnTo>
                  <a:pt x="1519" y="344"/>
                </a:lnTo>
                <a:lnTo>
                  <a:pt x="1472" y="369"/>
                </a:lnTo>
                <a:lnTo>
                  <a:pt x="1413" y="391"/>
                </a:lnTo>
                <a:lnTo>
                  <a:pt x="1373" y="403"/>
                </a:lnTo>
                <a:lnTo>
                  <a:pt x="1328" y="418"/>
                </a:lnTo>
                <a:lnTo>
                  <a:pt x="1274" y="433"/>
                </a:lnTo>
                <a:lnTo>
                  <a:pt x="1219" y="447"/>
                </a:lnTo>
                <a:lnTo>
                  <a:pt x="1160" y="458"/>
                </a:lnTo>
                <a:lnTo>
                  <a:pt x="1117" y="464"/>
                </a:lnTo>
                <a:lnTo>
                  <a:pt x="1062" y="472"/>
                </a:lnTo>
                <a:lnTo>
                  <a:pt x="1007" y="479"/>
                </a:lnTo>
                <a:lnTo>
                  <a:pt x="968" y="479"/>
                </a:lnTo>
                <a:lnTo>
                  <a:pt x="916" y="483"/>
                </a:lnTo>
                <a:lnTo>
                  <a:pt x="872" y="479"/>
                </a:lnTo>
                <a:lnTo>
                  <a:pt x="817" y="475"/>
                </a:lnTo>
                <a:lnTo>
                  <a:pt x="766" y="468"/>
                </a:lnTo>
                <a:lnTo>
                  <a:pt x="701" y="453"/>
                </a:lnTo>
                <a:lnTo>
                  <a:pt x="634" y="439"/>
                </a:lnTo>
                <a:lnTo>
                  <a:pt x="576" y="424"/>
                </a:lnTo>
                <a:lnTo>
                  <a:pt x="524" y="407"/>
                </a:lnTo>
                <a:lnTo>
                  <a:pt x="476" y="391"/>
                </a:lnTo>
                <a:lnTo>
                  <a:pt x="435" y="373"/>
                </a:lnTo>
                <a:lnTo>
                  <a:pt x="384" y="349"/>
                </a:lnTo>
                <a:lnTo>
                  <a:pt x="344" y="326"/>
                </a:lnTo>
                <a:lnTo>
                  <a:pt x="293" y="293"/>
                </a:lnTo>
                <a:lnTo>
                  <a:pt x="242" y="256"/>
                </a:lnTo>
                <a:lnTo>
                  <a:pt x="205" y="226"/>
                </a:lnTo>
                <a:lnTo>
                  <a:pt x="157" y="186"/>
                </a:lnTo>
                <a:lnTo>
                  <a:pt x="124" y="158"/>
                </a:lnTo>
                <a:lnTo>
                  <a:pt x="102" y="132"/>
                </a:lnTo>
                <a:lnTo>
                  <a:pt x="62" y="88"/>
                </a:lnTo>
                <a:lnTo>
                  <a:pt x="0" y="0"/>
                </a:lnTo>
                <a:lnTo>
                  <a:pt x="91" y="88"/>
                </a:lnTo>
                <a:lnTo>
                  <a:pt x="135" y="124"/>
                </a:lnTo>
                <a:lnTo>
                  <a:pt x="175" y="158"/>
                </a:lnTo>
                <a:lnTo>
                  <a:pt x="219" y="186"/>
                </a:lnTo>
                <a:lnTo>
                  <a:pt x="263" y="209"/>
                </a:lnTo>
                <a:lnTo>
                  <a:pt x="307" y="231"/>
                </a:lnTo>
                <a:lnTo>
                  <a:pt x="355" y="253"/>
                </a:lnTo>
                <a:lnTo>
                  <a:pt x="395" y="267"/>
                </a:lnTo>
                <a:lnTo>
                  <a:pt x="439" y="282"/>
                </a:lnTo>
                <a:lnTo>
                  <a:pt x="487" y="293"/>
                </a:lnTo>
                <a:lnTo>
                  <a:pt x="534" y="301"/>
                </a:lnTo>
                <a:lnTo>
                  <a:pt x="571" y="309"/>
                </a:lnTo>
                <a:lnTo>
                  <a:pt x="622" y="312"/>
                </a:lnTo>
                <a:lnTo>
                  <a:pt x="673" y="318"/>
                </a:lnTo>
                <a:lnTo>
                  <a:pt x="718" y="318"/>
                </a:lnTo>
                <a:lnTo>
                  <a:pt x="766" y="318"/>
                </a:lnTo>
                <a:lnTo>
                  <a:pt x="828" y="318"/>
                </a:lnTo>
                <a:lnTo>
                  <a:pt x="890" y="311"/>
                </a:lnTo>
                <a:lnTo>
                  <a:pt x="949" y="304"/>
                </a:lnTo>
                <a:lnTo>
                  <a:pt x="1000" y="296"/>
                </a:lnTo>
                <a:lnTo>
                  <a:pt x="1058" y="285"/>
                </a:lnTo>
                <a:lnTo>
                  <a:pt x="1106" y="274"/>
                </a:lnTo>
                <a:lnTo>
                  <a:pt x="1156" y="260"/>
                </a:lnTo>
                <a:lnTo>
                  <a:pt x="1212" y="245"/>
                </a:lnTo>
                <a:lnTo>
                  <a:pt x="1259" y="231"/>
                </a:lnTo>
                <a:lnTo>
                  <a:pt x="1318" y="209"/>
                </a:lnTo>
                <a:lnTo>
                  <a:pt x="1362" y="190"/>
                </a:lnTo>
                <a:lnTo>
                  <a:pt x="1427" y="153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12700" cap="rnd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ot="1080000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29" name="Freeform 7"/>
          <p:cNvSpPr>
            <a:spLocks/>
          </p:cNvSpPr>
          <p:nvPr/>
        </p:nvSpPr>
        <p:spPr bwMode="gray">
          <a:xfrm rot="10229674" flipV="1">
            <a:off x="4162709" y="3749029"/>
            <a:ext cx="808038" cy="265113"/>
          </a:xfrm>
          <a:custGeom>
            <a:avLst/>
            <a:gdLst>
              <a:gd name="T0" fmla="*/ 1405 w 1717"/>
              <a:gd name="T1" fmla="*/ 102 h 484"/>
              <a:gd name="T2" fmla="*/ 1540 w 1717"/>
              <a:gd name="T3" fmla="*/ 395 h 484"/>
              <a:gd name="T4" fmla="*/ 1472 w 1717"/>
              <a:gd name="T5" fmla="*/ 369 h 484"/>
              <a:gd name="T6" fmla="*/ 1373 w 1717"/>
              <a:gd name="T7" fmla="*/ 403 h 484"/>
              <a:gd name="T8" fmla="*/ 1274 w 1717"/>
              <a:gd name="T9" fmla="*/ 433 h 484"/>
              <a:gd name="T10" fmla="*/ 1160 w 1717"/>
              <a:gd name="T11" fmla="*/ 458 h 484"/>
              <a:gd name="T12" fmla="*/ 1062 w 1717"/>
              <a:gd name="T13" fmla="*/ 472 h 484"/>
              <a:gd name="T14" fmla="*/ 968 w 1717"/>
              <a:gd name="T15" fmla="*/ 479 h 484"/>
              <a:gd name="T16" fmla="*/ 872 w 1717"/>
              <a:gd name="T17" fmla="*/ 479 h 484"/>
              <a:gd name="T18" fmla="*/ 766 w 1717"/>
              <a:gd name="T19" fmla="*/ 468 h 484"/>
              <a:gd name="T20" fmla="*/ 634 w 1717"/>
              <a:gd name="T21" fmla="*/ 439 h 484"/>
              <a:gd name="T22" fmla="*/ 524 w 1717"/>
              <a:gd name="T23" fmla="*/ 407 h 484"/>
              <a:gd name="T24" fmla="*/ 435 w 1717"/>
              <a:gd name="T25" fmla="*/ 373 h 484"/>
              <a:gd name="T26" fmla="*/ 344 w 1717"/>
              <a:gd name="T27" fmla="*/ 326 h 484"/>
              <a:gd name="T28" fmla="*/ 242 w 1717"/>
              <a:gd name="T29" fmla="*/ 256 h 484"/>
              <a:gd name="T30" fmla="*/ 157 w 1717"/>
              <a:gd name="T31" fmla="*/ 186 h 484"/>
              <a:gd name="T32" fmla="*/ 102 w 1717"/>
              <a:gd name="T33" fmla="*/ 132 h 484"/>
              <a:gd name="T34" fmla="*/ 0 w 1717"/>
              <a:gd name="T35" fmla="*/ 0 h 484"/>
              <a:gd name="T36" fmla="*/ 135 w 1717"/>
              <a:gd name="T37" fmla="*/ 124 h 484"/>
              <a:gd name="T38" fmla="*/ 219 w 1717"/>
              <a:gd name="T39" fmla="*/ 186 h 484"/>
              <a:gd name="T40" fmla="*/ 307 w 1717"/>
              <a:gd name="T41" fmla="*/ 231 h 484"/>
              <a:gd name="T42" fmla="*/ 395 w 1717"/>
              <a:gd name="T43" fmla="*/ 267 h 484"/>
              <a:gd name="T44" fmla="*/ 487 w 1717"/>
              <a:gd name="T45" fmla="*/ 293 h 484"/>
              <a:gd name="T46" fmla="*/ 571 w 1717"/>
              <a:gd name="T47" fmla="*/ 309 h 484"/>
              <a:gd name="T48" fmla="*/ 673 w 1717"/>
              <a:gd name="T49" fmla="*/ 318 h 484"/>
              <a:gd name="T50" fmla="*/ 766 w 1717"/>
              <a:gd name="T51" fmla="*/ 318 h 484"/>
              <a:gd name="T52" fmla="*/ 890 w 1717"/>
              <a:gd name="T53" fmla="*/ 311 h 484"/>
              <a:gd name="T54" fmla="*/ 1000 w 1717"/>
              <a:gd name="T55" fmla="*/ 296 h 484"/>
              <a:gd name="T56" fmla="*/ 1106 w 1717"/>
              <a:gd name="T57" fmla="*/ 274 h 484"/>
              <a:gd name="T58" fmla="*/ 1212 w 1717"/>
              <a:gd name="T59" fmla="*/ 245 h 484"/>
              <a:gd name="T60" fmla="*/ 1318 w 1717"/>
              <a:gd name="T61" fmla="*/ 209 h 484"/>
              <a:gd name="T62" fmla="*/ 1427 w 1717"/>
              <a:gd name="T63" fmla="*/ 153 h 484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717"/>
              <a:gd name="T97" fmla="*/ 0 h 484"/>
              <a:gd name="T98" fmla="*/ 1717 w 1717"/>
              <a:gd name="T99" fmla="*/ 484 h 484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717" h="484">
                <a:moveTo>
                  <a:pt x="1427" y="153"/>
                </a:moveTo>
                <a:lnTo>
                  <a:pt x="1405" y="102"/>
                </a:lnTo>
                <a:lnTo>
                  <a:pt x="1716" y="132"/>
                </a:lnTo>
                <a:lnTo>
                  <a:pt x="1540" y="395"/>
                </a:lnTo>
                <a:lnTo>
                  <a:pt x="1519" y="344"/>
                </a:lnTo>
                <a:lnTo>
                  <a:pt x="1472" y="369"/>
                </a:lnTo>
                <a:lnTo>
                  <a:pt x="1413" y="391"/>
                </a:lnTo>
                <a:lnTo>
                  <a:pt x="1373" y="403"/>
                </a:lnTo>
                <a:lnTo>
                  <a:pt x="1328" y="418"/>
                </a:lnTo>
                <a:lnTo>
                  <a:pt x="1274" y="433"/>
                </a:lnTo>
                <a:lnTo>
                  <a:pt x="1219" y="447"/>
                </a:lnTo>
                <a:lnTo>
                  <a:pt x="1160" y="458"/>
                </a:lnTo>
                <a:lnTo>
                  <a:pt x="1117" y="464"/>
                </a:lnTo>
                <a:lnTo>
                  <a:pt x="1062" y="472"/>
                </a:lnTo>
                <a:lnTo>
                  <a:pt x="1007" y="479"/>
                </a:lnTo>
                <a:lnTo>
                  <a:pt x="968" y="479"/>
                </a:lnTo>
                <a:lnTo>
                  <a:pt x="916" y="483"/>
                </a:lnTo>
                <a:lnTo>
                  <a:pt x="872" y="479"/>
                </a:lnTo>
                <a:lnTo>
                  <a:pt x="817" y="475"/>
                </a:lnTo>
                <a:lnTo>
                  <a:pt x="766" y="468"/>
                </a:lnTo>
                <a:lnTo>
                  <a:pt x="701" y="453"/>
                </a:lnTo>
                <a:lnTo>
                  <a:pt x="634" y="439"/>
                </a:lnTo>
                <a:lnTo>
                  <a:pt x="576" y="424"/>
                </a:lnTo>
                <a:lnTo>
                  <a:pt x="524" y="407"/>
                </a:lnTo>
                <a:lnTo>
                  <a:pt x="476" y="391"/>
                </a:lnTo>
                <a:lnTo>
                  <a:pt x="435" y="373"/>
                </a:lnTo>
                <a:lnTo>
                  <a:pt x="384" y="349"/>
                </a:lnTo>
                <a:lnTo>
                  <a:pt x="344" y="326"/>
                </a:lnTo>
                <a:lnTo>
                  <a:pt x="293" y="293"/>
                </a:lnTo>
                <a:lnTo>
                  <a:pt x="242" y="256"/>
                </a:lnTo>
                <a:lnTo>
                  <a:pt x="205" y="226"/>
                </a:lnTo>
                <a:lnTo>
                  <a:pt x="157" y="186"/>
                </a:lnTo>
                <a:lnTo>
                  <a:pt x="124" y="158"/>
                </a:lnTo>
                <a:lnTo>
                  <a:pt x="102" y="132"/>
                </a:lnTo>
                <a:lnTo>
                  <a:pt x="62" y="88"/>
                </a:lnTo>
                <a:lnTo>
                  <a:pt x="0" y="0"/>
                </a:lnTo>
                <a:lnTo>
                  <a:pt x="91" y="88"/>
                </a:lnTo>
                <a:lnTo>
                  <a:pt x="135" y="124"/>
                </a:lnTo>
                <a:lnTo>
                  <a:pt x="175" y="158"/>
                </a:lnTo>
                <a:lnTo>
                  <a:pt x="219" y="186"/>
                </a:lnTo>
                <a:lnTo>
                  <a:pt x="263" y="209"/>
                </a:lnTo>
                <a:lnTo>
                  <a:pt x="307" y="231"/>
                </a:lnTo>
                <a:lnTo>
                  <a:pt x="355" y="253"/>
                </a:lnTo>
                <a:lnTo>
                  <a:pt x="395" y="267"/>
                </a:lnTo>
                <a:lnTo>
                  <a:pt x="439" y="282"/>
                </a:lnTo>
                <a:lnTo>
                  <a:pt x="487" y="293"/>
                </a:lnTo>
                <a:lnTo>
                  <a:pt x="534" y="301"/>
                </a:lnTo>
                <a:lnTo>
                  <a:pt x="571" y="309"/>
                </a:lnTo>
                <a:lnTo>
                  <a:pt x="622" y="312"/>
                </a:lnTo>
                <a:lnTo>
                  <a:pt x="673" y="318"/>
                </a:lnTo>
                <a:lnTo>
                  <a:pt x="718" y="318"/>
                </a:lnTo>
                <a:lnTo>
                  <a:pt x="766" y="318"/>
                </a:lnTo>
                <a:lnTo>
                  <a:pt x="828" y="318"/>
                </a:lnTo>
                <a:lnTo>
                  <a:pt x="890" y="311"/>
                </a:lnTo>
                <a:lnTo>
                  <a:pt x="949" y="304"/>
                </a:lnTo>
                <a:lnTo>
                  <a:pt x="1000" y="296"/>
                </a:lnTo>
                <a:lnTo>
                  <a:pt x="1058" y="285"/>
                </a:lnTo>
                <a:lnTo>
                  <a:pt x="1106" y="274"/>
                </a:lnTo>
                <a:lnTo>
                  <a:pt x="1156" y="260"/>
                </a:lnTo>
                <a:lnTo>
                  <a:pt x="1212" y="245"/>
                </a:lnTo>
                <a:lnTo>
                  <a:pt x="1259" y="231"/>
                </a:lnTo>
                <a:lnTo>
                  <a:pt x="1318" y="209"/>
                </a:lnTo>
                <a:lnTo>
                  <a:pt x="1362" y="190"/>
                </a:lnTo>
                <a:lnTo>
                  <a:pt x="1427" y="153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12700" cap="rnd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ot="1080000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33" name="CustomShape 7"/>
          <p:cNvSpPr/>
          <p:nvPr/>
        </p:nvSpPr>
        <p:spPr>
          <a:xfrm>
            <a:off x="6399215" y="1083566"/>
            <a:ext cx="2461733" cy="400453"/>
          </a:xfrm>
          <a:prstGeom prst="roundRect">
            <a:avLst>
              <a:gd name="adj" fmla="val 16667"/>
            </a:avLst>
          </a:prstGeom>
          <a:solidFill>
            <a:srgbClr val="3399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0000" tIns="45000" rIns="90000" bIns="45000" anchor="ctr"/>
          <a:lstStyle/>
          <a:p>
            <a:pPr algn="just">
              <a:defRPr/>
            </a:pPr>
            <a:r>
              <a:rPr lang="ru-RU" sz="10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ОБУЧЕНИЕ: </a:t>
            </a:r>
            <a:endParaRPr lang="ru-RU" sz="10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CustomShape 7"/>
          <p:cNvSpPr/>
          <p:nvPr/>
        </p:nvSpPr>
        <p:spPr>
          <a:xfrm>
            <a:off x="6380199" y="1573322"/>
            <a:ext cx="2499763" cy="2244731"/>
          </a:xfrm>
          <a:prstGeom prst="roundRect">
            <a:avLst>
              <a:gd name="adj" fmla="val 16667"/>
            </a:avLst>
          </a:prstGeom>
          <a:solidFill>
            <a:srgbClr val="99CCFF">
              <a:alpha val="70000"/>
            </a:srgb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0000" tIns="45000" rIns="90000" bIns="45000" anchor="ctr"/>
          <a:lstStyle/>
          <a:p>
            <a:pPr>
              <a:defRPr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Проведение обучающих и просветительских мероприятий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направленных на 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укрепление внутрисемейных отношений (в т.ч. с участием партнеров):</a:t>
            </a:r>
          </a:p>
          <a:p>
            <a:pPr marL="171450" indent="-171450">
              <a:buFontTx/>
              <a:buChar char="-"/>
              <a:defRPr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семинары;  </a:t>
            </a:r>
          </a:p>
          <a:p>
            <a:pPr marL="171450" indent="-171450">
              <a:buFontTx/>
              <a:buChar char="-"/>
              <a:defRPr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конференции, круглые столы, диалоговые площадки; </a:t>
            </a:r>
          </a:p>
          <a:p>
            <a:pPr marL="171450" indent="-171450">
              <a:buFontTx/>
              <a:buChar char="-"/>
              <a:defRPr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школа осознанного </a:t>
            </a:r>
            <a:r>
              <a:rPr lang="ru-RU" sz="1200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родительства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2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860032" y="4071942"/>
            <a:ext cx="1241426" cy="523220"/>
          </a:xfrm>
          <a:prstGeom prst="rect">
            <a:avLst/>
          </a:prstGeom>
          <a:noFill/>
          <a:ln w="0">
            <a:noFill/>
          </a:ln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этап</a:t>
            </a:r>
          </a:p>
          <a:p>
            <a:pPr algn="r">
              <a:defRPr/>
            </a:pPr>
            <a:r>
              <a:rPr lang="ru-RU" sz="14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ОСНОВНОЙ</a:t>
            </a:r>
            <a:endParaRPr lang="ru-RU" sz="14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CustomShape 7"/>
          <p:cNvSpPr/>
          <p:nvPr/>
        </p:nvSpPr>
        <p:spPr>
          <a:xfrm>
            <a:off x="6482599" y="3935581"/>
            <a:ext cx="2449065" cy="416408"/>
          </a:xfrm>
          <a:prstGeom prst="roundRect">
            <a:avLst>
              <a:gd name="adj" fmla="val 16667"/>
            </a:avLst>
          </a:prstGeom>
          <a:solidFill>
            <a:srgbClr val="4BFFA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0000" tIns="45000" rIns="90000" bIns="45000" anchor="ctr"/>
          <a:lstStyle/>
          <a:p>
            <a:pPr>
              <a:defRPr/>
            </a:pPr>
            <a:r>
              <a:rPr lang="ru-RU" sz="10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ИСПОЛЬЗОВАНИЕ ПРИОБРЕТЕННОГО ОПЫТА:</a:t>
            </a:r>
            <a:endParaRPr lang="ru-RU" sz="1000" b="1" strike="noStrike" spc="-1" dirty="0">
              <a:solidFill>
                <a:schemeClr val="tx2">
                  <a:lumMod val="50000"/>
                </a:schemeClr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CustomShape 7"/>
          <p:cNvSpPr/>
          <p:nvPr/>
        </p:nvSpPr>
        <p:spPr>
          <a:xfrm>
            <a:off x="6529664" y="4390745"/>
            <a:ext cx="2440662" cy="2391908"/>
          </a:xfrm>
          <a:prstGeom prst="roundRect">
            <a:avLst>
              <a:gd name="adj" fmla="val 16667"/>
            </a:avLst>
          </a:prstGeom>
          <a:solidFill>
            <a:srgbClr val="99FFCC">
              <a:alpha val="69804"/>
            </a:srgb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0000" tIns="45000" rIns="90000" bIns="45000" anchor="ctr"/>
          <a:lstStyle/>
          <a:p>
            <a:pPr>
              <a:defRPr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Участие семей в</a:t>
            </a:r>
            <a:r>
              <a:rPr lang="ru-RU" sz="1200" spc="-1" dirty="0" smtClean="0">
                <a:solidFill>
                  <a:schemeClr val="tx2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практико-ориентированной деятельности:</a:t>
            </a:r>
          </a:p>
          <a:p>
            <a:pPr>
              <a:defRPr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тренинги, мастер-классы;</a:t>
            </a:r>
          </a:p>
          <a:p>
            <a:pPr marL="92075" indent="-92075">
              <a:buFontTx/>
              <a:buChar char="-"/>
              <a:defRPr/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клубная и кружковая работа;</a:t>
            </a:r>
          </a:p>
          <a:p>
            <a:pPr marL="92075" indent="-92075">
              <a:buFontTx/>
              <a:buChar char="-"/>
              <a:defRPr/>
            </a:pPr>
            <a:r>
              <a:rPr lang="ru-RU" sz="1200" spc="-1" dirty="0">
                <a:solidFill>
                  <a:schemeClr val="tx2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1200" strike="noStrike" spc="-1" dirty="0" smtClean="0">
                <a:solidFill>
                  <a:schemeClr val="tx2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бщественные и социальные проекты.</a:t>
            </a:r>
            <a:endParaRPr lang="ru-RU" sz="1200" strike="noStrike" spc="-1" dirty="0">
              <a:solidFill>
                <a:schemeClr val="tx2">
                  <a:lumMod val="50000"/>
                </a:schemeClr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CustomShape 7"/>
          <p:cNvSpPr/>
          <p:nvPr/>
        </p:nvSpPr>
        <p:spPr>
          <a:xfrm>
            <a:off x="156333" y="4308281"/>
            <a:ext cx="2461733" cy="2328306"/>
          </a:xfrm>
          <a:prstGeom prst="roundRect">
            <a:avLst>
              <a:gd name="adj" fmla="val 13058"/>
            </a:avLst>
          </a:prstGeom>
          <a:solidFill>
            <a:srgbClr val="CCFFFF">
              <a:alpha val="70000"/>
            </a:srgb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0000" tIns="45000" rIns="90000" bIns="45000" anchor="ctr"/>
          <a:lstStyle/>
          <a:p>
            <a:pPr>
              <a:defRPr/>
            </a:pPr>
            <a:r>
              <a:rPr lang="ru-RU" sz="11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Участие семей в организации и проведении социально ориентированных мероприятиях: </a:t>
            </a:r>
          </a:p>
          <a:p>
            <a:pPr>
              <a:defRPr/>
            </a:pPr>
            <a:r>
              <a:rPr lang="ru-RU" sz="11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фестивали, конкурсы;</a:t>
            </a:r>
            <a:endParaRPr lang="ru-RU" sz="11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Tx/>
              <a:buChar char="-"/>
              <a:defRPr/>
            </a:pPr>
            <a:r>
              <a:rPr lang="ru-RU" sz="11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акции, </a:t>
            </a: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социально </a:t>
            </a:r>
            <a:r>
              <a:rPr lang="ru-RU" sz="11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значимые мероприятия;</a:t>
            </a:r>
          </a:p>
          <a:p>
            <a:pPr marL="171450" indent="-171450">
              <a:buFontTx/>
              <a:buChar char="-"/>
              <a:defRPr/>
            </a:pPr>
            <a:r>
              <a:rPr lang="ru-RU" sz="11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 «Диалог поколений» с участием первичных общественных организаций;</a:t>
            </a:r>
          </a:p>
          <a:p>
            <a:pPr marL="171450" indent="-171450">
              <a:buFontTx/>
              <a:buChar char="-"/>
              <a:defRPr/>
            </a:pPr>
            <a:r>
              <a:rPr lang="ru-RU" sz="11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благотворительная деятельность;</a:t>
            </a:r>
          </a:p>
          <a:p>
            <a:pPr marL="171450" indent="-171450">
              <a:buFontTx/>
              <a:buChar char="-"/>
              <a:defRPr/>
            </a:pPr>
            <a:r>
              <a:rPr lang="ru-RU" sz="11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наставничество. </a:t>
            </a:r>
          </a:p>
        </p:txBody>
      </p:sp>
      <p:sp>
        <p:nvSpPr>
          <p:cNvPr id="41" name="CustomShape 7"/>
          <p:cNvSpPr/>
          <p:nvPr/>
        </p:nvSpPr>
        <p:spPr>
          <a:xfrm>
            <a:off x="156333" y="3798090"/>
            <a:ext cx="2444301" cy="428628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0000" tIns="45000" rIns="90000" bIns="45000" anchor="ctr"/>
          <a:lstStyle/>
          <a:p>
            <a:pPr>
              <a:defRPr/>
            </a:pPr>
            <a:r>
              <a:rPr lang="ru-RU" sz="1000" b="1" strike="noStrike" spc="-1" dirty="0" smtClean="0">
                <a:solidFill>
                  <a:schemeClr val="tx2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НАСТАВНИЧЕСТВО:</a:t>
            </a:r>
            <a:endParaRPr lang="ru-RU" sz="1000" b="1" strike="noStrike" spc="-1" dirty="0">
              <a:solidFill>
                <a:schemeClr val="tx2">
                  <a:lumMod val="50000"/>
                </a:schemeClr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223444" y="511217"/>
            <a:ext cx="74888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cap="all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этапы социального партнерства с семьей </a:t>
            </a:r>
          </a:p>
          <a:p>
            <a:pPr algn="ctr"/>
            <a:r>
              <a:rPr lang="ru-RU" sz="1600" b="1" cap="all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cap="all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реабилитационно-профилактическом </a:t>
            </a:r>
            <a:r>
              <a:rPr lang="ru-RU" sz="1600" b="1" cap="all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процессе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B51AE-FEE9-4371-A62D-6D8E668D38DC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82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5988" y="1694984"/>
            <a:ext cx="22203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Развитые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личностные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ресурсы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3092" y="3116416"/>
            <a:ext cx="2286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Развитые  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когнитивно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-оценочные ресурсы  родителей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52128" y="5355324"/>
            <a:ext cx="2286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Развитые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средовые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ресурсы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449092" y="1622544"/>
            <a:ext cx="6445124" cy="122413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обеспечивают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позитивный психологический фон для установления партнерских взаимоотношений (позитивная Я-концепция, преимущественно инфернальный локус контроля над средой, высокий уровень </a:t>
            </a:r>
            <a:r>
              <a:rPr lang="ru-RU" sz="14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эмпатии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14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аффилиации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— стремления человека быть в обществе других людей и т. д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.).</a:t>
            </a:r>
            <a:endParaRPr lang="ru-RU" sz="14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449092" y="3035900"/>
            <a:ext cx="6445124" cy="2075468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обеспечивают </a:t>
            </a:r>
            <a:r>
              <a:rPr lang="ru-RU" sz="14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сформированность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восприятия социального взаимодействия, развитость навыков поиска потенциальных партнеров, самостоятельную активную деятельность по подобному поиску и, как следствие, конструктивную активность, по установлению партнерских взаимоотношений в целях получения желаемого результата системы социально-реабилитационных мероприятий установка на сотрудничество с окружающими - осознанная направленность действия на достижение цели путем консолидации усилий различных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источников</a:t>
            </a:r>
            <a:endParaRPr lang="ru-RU" sz="14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485232" y="5345760"/>
            <a:ext cx="6445124" cy="873844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обеспечивают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родителям наличие доступных каналов и способов установления партнерских взаимоотношений со стороны социально-реабилитационной среды и ее отдельных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представителей</a:t>
            </a:r>
            <a:endParaRPr lang="ru-RU" sz="14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547664" y="692696"/>
            <a:ext cx="62646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cap="all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условия готовности родителей к социальному </a:t>
            </a:r>
            <a:r>
              <a:rPr lang="ru-RU" sz="1600" b="1" cap="all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партнерству</a:t>
            </a:r>
            <a:endParaRPr lang="ru-RU" sz="1600" b="1" cap="all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B51AE-FEE9-4371-A62D-6D8E668D38DC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718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1\Desktop\ФОТО 07.04.2016\IMG_8554.JPG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7798" y="2572317"/>
            <a:ext cx="1980000" cy="1260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703686" y="4531077"/>
            <a:ext cx="230974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Клубная</a:t>
            </a:r>
          </a:p>
          <a:p>
            <a:pPr algn="ctr"/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Деятельность</a:t>
            </a:r>
          </a:p>
          <a:p>
            <a:pPr>
              <a:buFontTx/>
              <a:buChar char="-"/>
            </a:pPr>
            <a:r>
              <a:rPr lang="ru-RU" sz="1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Клубы замещающих родителей;</a:t>
            </a:r>
          </a:p>
          <a:p>
            <a:pPr>
              <a:buFontTx/>
              <a:buChar char="-"/>
            </a:pPr>
            <a:r>
              <a:rPr lang="ru-RU" sz="1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Клубы молодых семей;</a:t>
            </a:r>
          </a:p>
          <a:p>
            <a:pPr>
              <a:buFontTx/>
              <a:buChar char="-"/>
            </a:pPr>
            <a:r>
              <a:rPr lang="ru-RU" sz="1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Клубы для подростков.</a:t>
            </a:r>
          </a:p>
          <a:p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Функционирует более 70 клубов, в которые входит более 3 тыс. чел.</a:t>
            </a:r>
            <a:endParaRPr lang="ru-RU" sz="10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3"/>
          <p:cNvPicPr preferRelativeResize="0"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527" y="4290792"/>
            <a:ext cx="1899973" cy="1260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017036" y="4240235"/>
            <a:ext cx="262640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Диалог  поколений</a:t>
            </a:r>
          </a:p>
          <a:p>
            <a:pPr marL="285750" indent="-104775">
              <a:buFontTx/>
              <a:buChar char="-"/>
            </a:pP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«Бабушка на час»,</a:t>
            </a:r>
          </a:p>
          <a:p>
            <a:pPr marL="285750" indent="-104775">
              <a:buFontTx/>
              <a:buChar char="-"/>
            </a:pP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«Секреты бабушкиных рецептов»,</a:t>
            </a:r>
          </a:p>
          <a:p>
            <a:pPr marL="285750" indent="-104775">
              <a:buFontTx/>
              <a:buChar char="-"/>
            </a:pPr>
            <a:r>
              <a:rPr lang="ru-RU" sz="1000" dirty="0" smtClean="0">
                <a:solidFill>
                  <a:srgbClr val="002060"/>
                </a:solidFill>
                <a:latin typeface="Calibri" pitchFamily="34" charset="0"/>
              </a:rPr>
              <a:t>организация выставок совместного семейного творчества</a:t>
            </a: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др.</a:t>
            </a:r>
          </a:p>
          <a:p>
            <a:pPr marL="180975"/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Охвачено более 5 тыс. чел.,  600 ветеранских организаций</a:t>
            </a:r>
            <a:endParaRPr lang="ru-RU" sz="10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8" name="Picture 4" descr="C:\Users\1\Desktop\портнерство\IMG_3450.JPG"/>
          <p:cNvPicPr preferRelativeResize="0"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9988" y="1546808"/>
            <a:ext cx="1980000" cy="1260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\\Владелец-пк\фото архив\2016\Фото 18.03.2016 зам.семьи (Джамиля)\IMG_8159.JPG"/>
          <p:cNvPicPr preferRelativeResize="0"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2731" y="5577276"/>
            <a:ext cx="1980000" cy="1260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/>
          <p:cNvPicPr preferRelativeResize="0">
            <a:picLocks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96" t="6511" r="18793" b="34836"/>
          <a:stretch/>
        </p:blipFill>
        <p:spPr bwMode="auto">
          <a:xfrm>
            <a:off x="380824" y="2457032"/>
            <a:ext cx="1980000" cy="12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-47395" y="1546808"/>
            <a:ext cx="24790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Пропаганда семейных ценностей в СМИ </a:t>
            </a:r>
            <a:endParaRPr lang="ru-RU" sz="14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сети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Интернет.</a:t>
            </a:r>
          </a:p>
        </p:txBody>
      </p:sp>
      <p:pic>
        <p:nvPicPr>
          <p:cNvPr id="19" name="Picture 4" descr="C:\Users\Ольга\Desktop\-tqYj2Dii38.jpg"/>
          <p:cNvPicPr preferRelativeResize="0">
            <a:picLocks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71" t="20489" b="-609"/>
          <a:stretch/>
        </p:blipFill>
        <p:spPr bwMode="auto">
          <a:xfrm>
            <a:off x="4682485" y="1554375"/>
            <a:ext cx="1980000" cy="1260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7315825" y="2596104"/>
            <a:ext cx="12916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Круглый стол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787852" y="6007934"/>
            <a:ext cx="22513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Групповые консультации</a:t>
            </a:r>
          </a:p>
          <a:p>
            <a:pPr algn="ctr"/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семей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детьми 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829354" y="5445025"/>
            <a:ext cx="29084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Проведение конкурсов для </a:t>
            </a:r>
          </a:p>
          <a:p>
            <a:pPr algn="ctr"/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семей с детьми 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532" y="2457032"/>
            <a:ext cx="1946456" cy="1260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6645790" y="2814755"/>
            <a:ext cx="257062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000" dirty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«Основные методы и подходы организации социальной работы, применяемые автономными учреждениями социального </a:t>
            </a:r>
            <a:r>
              <a:rPr lang="ru-RU" sz="1000" dirty="0" smtClean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обслуживания </a:t>
            </a:r>
            <a:r>
              <a:rPr lang="ru-RU" sz="1000" dirty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населения Тюменской области по сопровождению семьи и детей</a:t>
            </a:r>
            <a:r>
              <a:rPr lang="ru-RU" sz="1000" dirty="0" smtClean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22. 02. 2017</a:t>
            </a:r>
            <a:endParaRPr lang="ru-RU" sz="1000" dirty="0">
              <a:solidFill>
                <a:srgbClr val="1F497D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582735" y="1792087"/>
            <a:ext cx="250751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dirty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вопросам организации                         и проведения индивидуальной работы ведомств системы профилактики            с неблагополучной семьей - 04.02.2016 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6717798" y="1478551"/>
            <a:ext cx="24986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Диалоговая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площадка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067500" y="5890359"/>
            <a:ext cx="3010761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104775">
              <a:buFontTx/>
              <a:buChar char="-"/>
            </a:pP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«Семья года»;</a:t>
            </a:r>
          </a:p>
          <a:p>
            <a:pPr marL="285750" indent="-104775">
              <a:buFontTx/>
              <a:buChar char="-"/>
            </a:pP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«Семейное дело»;</a:t>
            </a:r>
          </a:p>
          <a:p>
            <a:pPr marL="285750" indent="-104775">
              <a:buFontTx/>
              <a:buChar char="-"/>
            </a:pP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«Семья, любовь и верность»;</a:t>
            </a:r>
          </a:p>
          <a:p>
            <a:pPr marL="285750" indent="-104775">
              <a:buFontTx/>
              <a:buChar char="-"/>
            </a:pP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«Семейные традиции»</a:t>
            </a:r>
          </a:p>
          <a:p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Ежегодно более 150 семей принимают участие</a:t>
            </a:r>
            <a:endParaRPr lang="ru-RU" sz="10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3" name="Picture 2" descr="C:\Users\1\Desktop\ФОТО Сергей\IMG_9137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1850" y="4475852"/>
            <a:ext cx="1761761" cy="117450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1\Desktop\ФОТО Сергей\DSC_7084 (2)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527" y="5445025"/>
            <a:ext cx="1867790" cy="123921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Прямоугольник 25"/>
          <p:cNvSpPr/>
          <p:nvPr/>
        </p:nvSpPr>
        <p:spPr>
          <a:xfrm>
            <a:off x="1192138" y="619111"/>
            <a:ext cx="74888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cap="all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формы мероприятий для семей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CustomShape 7"/>
          <p:cNvSpPr/>
          <p:nvPr/>
        </p:nvSpPr>
        <p:spPr>
          <a:xfrm>
            <a:off x="886131" y="1091571"/>
            <a:ext cx="2461733" cy="360041"/>
          </a:xfrm>
          <a:custGeom>
            <a:avLst/>
            <a:gdLst>
              <a:gd name="connsiteX0" fmla="*/ 0 w 2461733"/>
              <a:gd name="connsiteY0" fmla="*/ 60008 h 360041"/>
              <a:gd name="connsiteX1" fmla="*/ 60008 w 2461733"/>
              <a:gd name="connsiteY1" fmla="*/ 0 h 360041"/>
              <a:gd name="connsiteX2" fmla="*/ 2401725 w 2461733"/>
              <a:gd name="connsiteY2" fmla="*/ 0 h 360041"/>
              <a:gd name="connsiteX3" fmla="*/ 2461733 w 2461733"/>
              <a:gd name="connsiteY3" fmla="*/ 60008 h 360041"/>
              <a:gd name="connsiteX4" fmla="*/ 2461733 w 2461733"/>
              <a:gd name="connsiteY4" fmla="*/ 300033 h 360041"/>
              <a:gd name="connsiteX5" fmla="*/ 2401725 w 2461733"/>
              <a:gd name="connsiteY5" fmla="*/ 360041 h 360041"/>
              <a:gd name="connsiteX6" fmla="*/ 60008 w 2461733"/>
              <a:gd name="connsiteY6" fmla="*/ 360041 h 360041"/>
              <a:gd name="connsiteX7" fmla="*/ 0 w 2461733"/>
              <a:gd name="connsiteY7" fmla="*/ 300033 h 360041"/>
              <a:gd name="connsiteX8" fmla="*/ 0 w 2461733"/>
              <a:gd name="connsiteY8" fmla="*/ 60008 h 360041"/>
              <a:gd name="connsiteX0" fmla="*/ 0 w 2461733"/>
              <a:gd name="connsiteY0" fmla="*/ 60008 h 360041"/>
              <a:gd name="connsiteX1" fmla="*/ 60008 w 2461733"/>
              <a:gd name="connsiteY1" fmla="*/ 0 h 360041"/>
              <a:gd name="connsiteX2" fmla="*/ 2392200 w 2461733"/>
              <a:gd name="connsiteY2" fmla="*/ 9525 h 360041"/>
              <a:gd name="connsiteX3" fmla="*/ 2461733 w 2461733"/>
              <a:gd name="connsiteY3" fmla="*/ 60008 h 360041"/>
              <a:gd name="connsiteX4" fmla="*/ 2461733 w 2461733"/>
              <a:gd name="connsiteY4" fmla="*/ 300033 h 360041"/>
              <a:gd name="connsiteX5" fmla="*/ 2401725 w 2461733"/>
              <a:gd name="connsiteY5" fmla="*/ 360041 h 360041"/>
              <a:gd name="connsiteX6" fmla="*/ 60008 w 2461733"/>
              <a:gd name="connsiteY6" fmla="*/ 360041 h 360041"/>
              <a:gd name="connsiteX7" fmla="*/ 0 w 2461733"/>
              <a:gd name="connsiteY7" fmla="*/ 300033 h 360041"/>
              <a:gd name="connsiteX8" fmla="*/ 0 w 2461733"/>
              <a:gd name="connsiteY8" fmla="*/ 60008 h 36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61733" h="360041">
                <a:moveTo>
                  <a:pt x="0" y="60008"/>
                </a:moveTo>
                <a:cubicBezTo>
                  <a:pt x="0" y="26866"/>
                  <a:pt x="26866" y="0"/>
                  <a:pt x="60008" y="0"/>
                </a:cubicBezTo>
                <a:lnTo>
                  <a:pt x="2392200" y="9525"/>
                </a:lnTo>
                <a:cubicBezTo>
                  <a:pt x="2425342" y="9525"/>
                  <a:pt x="2461733" y="26866"/>
                  <a:pt x="2461733" y="60008"/>
                </a:cubicBezTo>
                <a:lnTo>
                  <a:pt x="2461733" y="300033"/>
                </a:lnTo>
                <a:cubicBezTo>
                  <a:pt x="2461733" y="333175"/>
                  <a:pt x="2434867" y="360041"/>
                  <a:pt x="2401725" y="360041"/>
                </a:cubicBezTo>
                <a:lnTo>
                  <a:pt x="60008" y="360041"/>
                </a:lnTo>
                <a:cubicBezTo>
                  <a:pt x="26866" y="360041"/>
                  <a:pt x="0" y="333175"/>
                  <a:pt x="0" y="300033"/>
                </a:cubicBezTo>
                <a:lnTo>
                  <a:pt x="0" y="60008"/>
                </a:lnTo>
                <a:close/>
              </a:path>
            </a:pathLst>
          </a:custGeom>
          <a:solidFill>
            <a:srgbClr val="66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90000" tIns="45000" rIns="90000" bIns="45000" anchor="ctr"/>
          <a:lstStyle/>
          <a:p>
            <a:pPr algn="ctr"/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МОТИВАЦИЯ </a:t>
            </a:r>
          </a:p>
        </p:txBody>
      </p:sp>
      <p:sp>
        <p:nvSpPr>
          <p:cNvPr id="28" name="CustomShape 7"/>
          <p:cNvSpPr/>
          <p:nvPr/>
        </p:nvSpPr>
        <p:spPr>
          <a:xfrm>
            <a:off x="5855979" y="1051159"/>
            <a:ext cx="2461733" cy="400453"/>
          </a:xfrm>
          <a:prstGeom prst="roundRect">
            <a:avLst>
              <a:gd name="adj" fmla="val 16667"/>
            </a:avLst>
          </a:prstGeom>
          <a:solidFill>
            <a:srgbClr val="3399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0000" tIns="45000" rIns="90000" bIns="45000" anchor="ctr"/>
          <a:lstStyle/>
          <a:p>
            <a:pPr algn="ctr"/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ОСВОЕНИЕ</a:t>
            </a:r>
          </a:p>
        </p:txBody>
      </p:sp>
      <p:sp>
        <p:nvSpPr>
          <p:cNvPr id="29" name="CustomShape 7"/>
          <p:cNvSpPr/>
          <p:nvPr/>
        </p:nvSpPr>
        <p:spPr>
          <a:xfrm>
            <a:off x="5868647" y="3984306"/>
            <a:ext cx="2449065" cy="416408"/>
          </a:xfrm>
          <a:prstGeom prst="roundRect">
            <a:avLst>
              <a:gd name="adj" fmla="val 16667"/>
            </a:avLst>
          </a:prstGeom>
          <a:solidFill>
            <a:srgbClr val="4BFFA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0000" tIns="45000" rIns="90000" bIns="45000" anchor="ctr"/>
          <a:lstStyle/>
          <a:p>
            <a:pPr algn="ctr"/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ОСНОВНОЙ</a:t>
            </a:r>
          </a:p>
        </p:txBody>
      </p:sp>
      <p:sp>
        <p:nvSpPr>
          <p:cNvPr id="30" name="CustomShape 7"/>
          <p:cNvSpPr/>
          <p:nvPr/>
        </p:nvSpPr>
        <p:spPr>
          <a:xfrm>
            <a:off x="865687" y="3811607"/>
            <a:ext cx="2444301" cy="428628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0000" tIns="45000" rIns="90000" bIns="45000" anchor="ctr"/>
          <a:lstStyle/>
          <a:p>
            <a:pPr algn="ctr"/>
            <a:r>
              <a:rPr lang="ru-RU" sz="1400" b="1" spc="-1" dirty="0">
                <a:solidFill>
                  <a:schemeClr val="tx2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ИНИЦИАТИВА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B51AE-FEE9-4371-A62D-6D8E668D38DC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87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5"/>
          <p:cNvSpPr txBox="1">
            <a:spLocks noChangeArrowheads="1"/>
          </p:cNvSpPr>
          <p:nvPr/>
        </p:nvSpPr>
        <p:spPr bwMode="auto">
          <a:xfrm>
            <a:off x="8153400" y="6400800"/>
            <a:ext cx="8159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200">
              <a:latin typeface="Bookman Old Style" pitchFamily="18" charset="0"/>
            </a:endParaRPr>
          </a:p>
        </p:txBody>
      </p:sp>
      <p:sp>
        <p:nvSpPr>
          <p:cNvPr id="16424" name="Text Box 5"/>
          <p:cNvSpPr txBox="1">
            <a:spLocks noChangeArrowheads="1"/>
          </p:cNvSpPr>
          <p:nvPr/>
        </p:nvSpPr>
        <p:spPr bwMode="auto">
          <a:xfrm>
            <a:off x="4221585" y="1877860"/>
            <a:ext cx="3662074" cy="1469843"/>
          </a:xfrm>
          <a:prstGeom prst="rect">
            <a:avLst/>
          </a:prstGeom>
          <a:solidFill>
            <a:srgbClr val="C9E4FF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none" anchor="ctr"/>
          <a:lstStyle/>
          <a:p>
            <a:pPr algn="ctr"/>
            <a:endParaRPr lang="ru-RU" sz="1200" b="1" dirty="0"/>
          </a:p>
          <a:p>
            <a:pPr algn="ctr"/>
            <a:endParaRPr lang="ru-RU" sz="1600" b="1" dirty="0"/>
          </a:p>
          <a:p>
            <a:pPr algn="just"/>
            <a:r>
              <a:rPr lang="ru-RU" sz="1600" b="1" dirty="0"/>
              <a:t> </a:t>
            </a:r>
            <a:r>
              <a:rPr lang="ru-RU" sz="1600" b="1" dirty="0">
                <a:solidFill>
                  <a:srgbClr val="990033"/>
                </a:solidFill>
              </a:rPr>
              <a:t>Служба экстренного </a:t>
            </a:r>
            <a:r>
              <a:rPr lang="ru-RU" sz="1600" b="1" dirty="0" smtClean="0">
                <a:solidFill>
                  <a:srgbClr val="990033"/>
                </a:solidFill>
              </a:rPr>
              <a:t>реагирования</a:t>
            </a:r>
          </a:p>
          <a:p>
            <a:pPr algn="just"/>
            <a:r>
              <a:rPr lang="ru-RU" sz="1400" b="1" dirty="0" smtClean="0"/>
              <a:t> </a:t>
            </a:r>
            <a:r>
              <a:rPr lang="ru-RU" sz="1200" b="1" dirty="0" smtClean="0"/>
              <a:t>(педагог-психолог</a:t>
            </a:r>
            <a:r>
              <a:rPr lang="ru-RU" sz="1200" b="1" dirty="0"/>
              <a:t>, </a:t>
            </a:r>
            <a:r>
              <a:rPr lang="ru-RU" sz="1200" b="1" dirty="0" smtClean="0"/>
              <a:t>инспектор подразделения</a:t>
            </a:r>
            <a:endParaRPr lang="ru-RU" sz="1200" b="1" dirty="0"/>
          </a:p>
          <a:p>
            <a:pPr algn="just">
              <a:buFont typeface="Wingdings" pitchFamily="2" charset="2"/>
              <a:buNone/>
            </a:pPr>
            <a:r>
              <a:rPr lang="ru-RU" sz="1200" b="1" dirty="0"/>
              <a:t> по делам </a:t>
            </a:r>
            <a:r>
              <a:rPr lang="ru-RU" sz="1200" b="1" dirty="0" smtClean="0"/>
              <a:t>несовершеннолетних, 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специалист </a:t>
            </a:r>
          </a:p>
          <a:p>
            <a:pPr algn="just">
              <a:buFont typeface="Wingdings" pitchFamily="2" charset="2"/>
              <a:buNone/>
            </a:pP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отдела по опеке, попечительству и охране</a:t>
            </a:r>
          </a:p>
          <a:p>
            <a:pPr algn="just">
              <a:buFont typeface="Wingdings" pitchFamily="2" charset="2"/>
              <a:buNone/>
            </a:pP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 прав детства, учреждения здравоохранения, </a:t>
            </a:r>
          </a:p>
          <a:p>
            <a:pPr algn="just">
              <a:buFont typeface="Wingdings" pitchFamily="2" charset="2"/>
              <a:buNone/>
            </a:pP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образования</a:t>
            </a:r>
            <a:r>
              <a:rPr lang="ru-RU" sz="1200" b="1" dirty="0" smtClean="0"/>
              <a:t>)</a:t>
            </a:r>
          </a:p>
          <a:p>
            <a:pPr algn="just">
              <a:buFont typeface="Wingdings" pitchFamily="2" charset="2"/>
              <a:buNone/>
            </a:pPr>
            <a:endParaRPr lang="ru-RU" sz="1200" b="1" dirty="0"/>
          </a:p>
          <a:p>
            <a:pPr algn="ctr"/>
            <a:endParaRPr lang="ru-RU" sz="1100" b="1" dirty="0"/>
          </a:p>
        </p:txBody>
      </p:sp>
      <p:sp>
        <p:nvSpPr>
          <p:cNvPr id="16388" name="AutoShape 3"/>
          <p:cNvSpPr>
            <a:spLocks noChangeArrowheads="1"/>
          </p:cNvSpPr>
          <p:nvPr/>
        </p:nvSpPr>
        <p:spPr bwMode="auto">
          <a:xfrm>
            <a:off x="2339975" y="2741613"/>
            <a:ext cx="1881610" cy="130175"/>
          </a:xfrm>
          <a:prstGeom prst="rightArrow">
            <a:avLst>
              <a:gd name="adj1" fmla="val 50000"/>
              <a:gd name="adj2" fmla="val 373171"/>
            </a:avLst>
          </a:prstGeom>
          <a:solidFill>
            <a:srgbClr val="993300">
              <a:alpha val="52156"/>
            </a:srgbClr>
          </a:soli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buFont typeface="Wingdings" pitchFamily="2" charset="2"/>
              <a:buNone/>
            </a:pPr>
            <a:endParaRPr lang="ru-RU">
              <a:solidFill>
                <a:srgbClr val="000099"/>
              </a:solidFill>
            </a:endParaRPr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2555875" y="2551113"/>
            <a:ext cx="12398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08" tIns="45704" rIns="91408" bIns="45704">
            <a:spAutoFit/>
          </a:bodyPr>
          <a:lstStyle/>
          <a:p>
            <a:r>
              <a:rPr lang="ru-RU" sz="1200" b="1"/>
              <a:t>Сообщение</a:t>
            </a:r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2339975" y="2870200"/>
            <a:ext cx="1568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08" tIns="45704" rIns="91408" bIns="45704">
            <a:spAutoFit/>
          </a:bodyPr>
          <a:lstStyle/>
          <a:p>
            <a:pPr algn="ctr"/>
            <a:r>
              <a:rPr lang="ru-RU" sz="1200" b="1" dirty="0"/>
              <a:t>Круглосуточный </a:t>
            </a:r>
          </a:p>
          <a:p>
            <a:pPr algn="ctr"/>
            <a:r>
              <a:rPr lang="ru-RU" sz="1200" b="1" dirty="0"/>
              <a:t>режим</a:t>
            </a:r>
          </a:p>
        </p:txBody>
      </p:sp>
      <p:sp>
        <p:nvSpPr>
          <p:cNvPr id="16391" name="Rectangle 6"/>
          <p:cNvSpPr>
            <a:spLocks noChangeArrowheads="1"/>
          </p:cNvSpPr>
          <p:nvPr/>
        </p:nvSpPr>
        <p:spPr bwMode="auto">
          <a:xfrm>
            <a:off x="4572000" y="3857628"/>
            <a:ext cx="3570314" cy="711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8" tIns="45704" rIns="91408" bIns="45704" anchor="ctr"/>
          <a:lstStyle/>
          <a:p>
            <a:pPr algn="ctr"/>
            <a:r>
              <a:rPr lang="ru-RU" sz="1200" b="1" dirty="0" smtClean="0"/>
              <a:t>Выезд Службы </a:t>
            </a:r>
            <a:r>
              <a:rPr lang="ru-RU" sz="1200" b="1" dirty="0"/>
              <a:t>экстренного </a:t>
            </a:r>
            <a:r>
              <a:rPr lang="ru-RU" sz="1200" b="1" dirty="0" smtClean="0"/>
              <a:t>реагирования</a:t>
            </a:r>
          </a:p>
          <a:p>
            <a:pPr algn="ctr"/>
            <a:r>
              <a:rPr lang="ru-RU" sz="1200" b="1" dirty="0" smtClean="0"/>
              <a:t>в течение 15-20 минут</a:t>
            </a:r>
            <a:endParaRPr lang="ru-RU" sz="1200" b="1" dirty="0"/>
          </a:p>
        </p:txBody>
      </p:sp>
      <p:sp>
        <p:nvSpPr>
          <p:cNvPr id="16394" name="AutoShape 11"/>
          <p:cNvSpPr>
            <a:spLocks noChangeArrowheads="1"/>
          </p:cNvSpPr>
          <p:nvPr/>
        </p:nvSpPr>
        <p:spPr bwMode="auto">
          <a:xfrm>
            <a:off x="3835542" y="3717032"/>
            <a:ext cx="2156556" cy="144462"/>
          </a:xfrm>
          <a:prstGeom prst="leftArrow">
            <a:avLst>
              <a:gd name="adj1" fmla="val 67037"/>
              <a:gd name="adj2" fmla="val 499806"/>
            </a:avLst>
          </a:prstGeom>
          <a:solidFill>
            <a:srgbClr val="993300">
              <a:alpha val="52156"/>
            </a:srgbClr>
          </a:soli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buFont typeface="Wingdings" pitchFamily="2" charset="2"/>
              <a:buNone/>
            </a:pPr>
            <a:endParaRPr lang="ru-RU">
              <a:solidFill>
                <a:srgbClr val="000099"/>
              </a:solidFill>
            </a:endParaRPr>
          </a:p>
        </p:txBody>
      </p:sp>
      <p:sp>
        <p:nvSpPr>
          <p:cNvPr id="16396" name="Text Box 14"/>
          <p:cNvSpPr txBox="1">
            <a:spLocks noChangeArrowheads="1"/>
          </p:cNvSpPr>
          <p:nvPr/>
        </p:nvSpPr>
        <p:spPr bwMode="auto">
          <a:xfrm>
            <a:off x="1187450" y="1588390"/>
            <a:ext cx="2879725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100" b="1" dirty="0"/>
              <a:t>Информация по факту жестокого обращения в семье, кризисной ситуации, угрожающей жизни и здоровью несовершеннолетнему и </a:t>
            </a:r>
            <a:r>
              <a:rPr lang="ru-RU" sz="1100" b="1" dirty="0" smtClean="0"/>
              <a:t>членам его семьи</a:t>
            </a:r>
            <a:endParaRPr lang="ru-RU" sz="1100" b="1" dirty="0"/>
          </a:p>
        </p:txBody>
      </p:sp>
      <p:sp>
        <p:nvSpPr>
          <p:cNvPr id="16397" name="Rectangle 16"/>
          <p:cNvSpPr>
            <a:spLocks noChangeArrowheads="1"/>
          </p:cNvSpPr>
          <p:nvPr/>
        </p:nvSpPr>
        <p:spPr bwMode="auto">
          <a:xfrm>
            <a:off x="5704680" y="1221172"/>
            <a:ext cx="2951162" cy="539750"/>
          </a:xfrm>
          <a:prstGeom prst="rect">
            <a:avLst/>
          </a:prstGeom>
          <a:solidFill>
            <a:srgbClr val="FFE1E1"/>
          </a:solidFill>
          <a:ln w="1587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54000" rIns="54000" anchor="ctr"/>
          <a:lstStyle/>
          <a:p>
            <a:pPr algn="ctr">
              <a:lnSpc>
                <a:spcPct val="80000"/>
              </a:lnSpc>
            </a:pPr>
            <a:r>
              <a:rPr lang="ru-RU" sz="1400" b="1" dirty="0"/>
              <a:t>Учреждения социального</a:t>
            </a:r>
          </a:p>
          <a:p>
            <a:pPr algn="ctr">
              <a:lnSpc>
                <a:spcPct val="80000"/>
              </a:lnSpc>
            </a:pPr>
            <a:r>
              <a:rPr lang="ru-RU" sz="1400" b="1" dirty="0"/>
              <a:t> обслуживания населения</a:t>
            </a:r>
          </a:p>
        </p:txBody>
      </p:sp>
      <p:sp>
        <p:nvSpPr>
          <p:cNvPr id="16398" name="AutoShape 17"/>
          <p:cNvSpPr>
            <a:spLocks noChangeArrowheads="1"/>
          </p:cNvSpPr>
          <p:nvPr/>
        </p:nvSpPr>
        <p:spPr bwMode="auto">
          <a:xfrm>
            <a:off x="800100" y="1368425"/>
            <a:ext cx="149225" cy="1043494"/>
          </a:xfrm>
          <a:prstGeom prst="downArrow">
            <a:avLst>
              <a:gd name="adj1" fmla="val 50000"/>
              <a:gd name="adj2" fmla="val 191755"/>
            </a:avLst>
          </a:prstGeom>
          <a:solidFill>
            <a:srgbClr val="993300">
              <a:alpha val="52156"/>
            </a:srgbClr>
          </a:soli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buFont typeface="Wingdings" pitchFamily="2" charset="2"/>
              <a:buNone/>
            </a:pPr>
            <a:endParaRPr lang="ru-RU">
              <a:solidFill>
                <a:srgbClr val="000099"/>
              </a:solidFill>
            </a:endParaRPr>
          </a:p>
        </p:txBody>
      </p:sp>
      <p:sp>
        <p:nvSpPr>
          <p:cNvPr id="16399" name="Rectangle 18"/>
          <p:cNvSpPr>
            <a:spLocks noChangeArrowheads="1"/>
          </p:cNvSpPr>
          <p:nvPr/>
        </p:nvSpPr>
        <p:spPr bwMode="auto">
          <a:xfrm>
            <a:off x="5923898" y="3347703"/>
            <a:ext cx="68200" cy="441560"/>
          </a:xfrm>
          <a:prstGeom prst="rect">
            <a:avLst/>
          </a:prstGeom>
          <a:solidFill>
            <a:srgbClr val="993300">
              <a:alpha val="52156"/>
            </a:srgbClr>
          </a:soli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buFont typeface="Wingdings" pitchFamily="2" charset="2"/>
              <a:buNone/>
            </a:pPr>
            <a:endParaRPr lang="ru-RU">
              <a:solidFill>
                <a:srgbClr val="000099"/>
              </a:solidFill>
            </a:endParaRPr>
          </a:p>
        </p:txBody>
      </p:sp>
      <p:sp>
        <p:nvSpPr>
          <p:cNvPr id="16400" name="Rectangle 21"/>
          <p:cNvSpPr>
            <a:spLocks noChangeArrowheads="1"/>
          </p:cNvSpPr>
          <p:nvPr/>
        </p:nvSpPr>
        <p:spPr bwMode="auto">
          <a:xfrm>
            <a:off x="0" y="0"/>
            <a:ext cx="9142413" cy="228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endParaRPr lang="ru-RU" sz="1000" b="1">
              <a:solidFill>
                <a:srgbClr val="990033"/>
              </a:solidFill>
            </a:endParaRPr>
          </a:p>
        </p:txBody>
      </p:sp>
      <p:sp>
        <p:nvSpPr>
          <p:cNvPr id="28691" name="Text Box 3"/>
          <p:cNvSpPr txBox="1">
            <a:spLocks noChangeArrowheads="1"/>
          </p:cNvSpPr>
          <p:nvPr/>
        </p:nvSpPr>
        <p:spPr bwMode="auto">
          <a:xfrm>
            <a:off x="1132959" y="510517"/>
            <a:ext cx="7643866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1600" b="1" cap="all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Межведомственная технология социальной работы</a:t>
            </a:r>
          </a:p>
          <a:p>
            <a:r>
              <a:rPr lang="ru-RU" dirty="0"/>
              <a:t>«Служба экстренного реагирования»</a:t>
            </a:r>
          </a:p>
        </p:txBody>
      </p:sp>
      <p:sp>
        <p:nvSpPr>
          <p:cNvPr id="16" name="Прямоугольник с двумя скругленными противолежащими углами 15"/>
          <p:cNvSpPr/>
          <p:nvPr/>
        </p:nvSpPr>
        <p:spPr bwMode="auto">
          <a:xfrm>
            <a:off x="436759" y="969144"/>
            <a:ext cx="2088232" cy="504056"/>
          </a:xfrm>
          <a:prstGeom prst="round2DiagRect">
            <a:avLst>
              <a:gd name="adj1" fmla="val 16667"/>
              <a:gd name="adj2" fmla="val 50000"/>
            </a:avLst>
          </a:prstGeom>
          <a:gradFill rotWithShape="1">
            <a:gsLst>
              <a:gs pos="0">
                <a:srgbClr val="FFFFFF"/>
              </a:gs>
              <a:gs pos="50000">
                <a:srgbClr val="FFFFFF"/>
              </a:gs>
              <a:gs pos="100000">
                <a:srgbClr val="FFFFFF"/>
              </a:gs>
            </a:gsLst>
            <a:lin ang="5400000" scaled="1"/>
          </a:gradFill>
          <a:ln w="12700" algn="ctr">
            <a:solidFill>
              <a:schemeClr val="accent6">
                <a:lumMod val="50000"/>
              </a:schemeClr>
            </a:solidFill>
            <a:round/>
            <a:headEnd/>
            <a:tailEnd/>
          </a:ln>
          <a:effectLst>
            <a:glow rad="139700">
              <a:srgbClr val="777777">
                <a:alpha val="40000"/>
              </a:srgb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anchor="ctr" anchorCtr="1"/>
          <a:lstStyle/>
          <a:p>
            <a:pPr marL="85725" algn="ctr" defTabSz="1076325">
              <a:lnSpc>
                <a:spcPct val="90000"/>
              </a:lnSpc>
              <a:defRPr/>
            </a:pPr>
            <a:r>
              <a:rPr lang="ru-RU" sz="1400" b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ГРАЖДАНИН</a:t>
            </a:r>
          </a:p>
        </p:txBody>
      </p:sp>
      <p:sp>
        <p:nvSpPr>
          <p:cNvPr id="2" name="Прямоугольник с двумя скругленными противолежащими углами 15"/>
          <p:cNvSpPr/>
          <p:nvPr/>
        </p:nvSpPr>
        <p:spPr bwMode="auto">
          <a:xfrm>
            <a:off x="1707481" y="3478296"/>
            <a:ext cx="2088232" cy="621934"/>
          </a:xfrm>
          <a:prstGeom prst="round2DiagRect">
            <a:avLst>
              <a:gd name="adj1" fmla="val 16667"/>
              <a:gd name="adj2" fmla="val 50000"/>
            </a:avLst>
          </a:prstGeom>
          <a:gradFill rotWithShape="1">
            <a:gsLst>
              <a:gs pos="0">
                <a:srgbClr val="FFFFFF"/>
              </a:gs>
              <a:gs pos="50000">
                <a:srgbClr val="FFFFFF"/>
              </a:gs>
              <a:gs pos="100000">
                <a:srgbClr val="FFFFFF"/>
              </a:gs>
            </a:gsLst>
            <a:lin ang="5400000" scaled="1"/>
          </a:gradFill>
          <a:ln w="12700" algn="ctr">
            <a:solidFill>
              <a:schemeClr val="accent6">
                <a:lumMod val="50000"/>
              </a:schemeClr>
            </a:solidFill>
            <a:round/>
            <a:headEnd/>
            <a:tailEnd/>
          </a:ln>
          <a:effectLst>
            <a:glow rad="139700">
              <a:srgbClr val="777777">
                <a:alpha val="40000"/>
              </a:srgb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anchor="ctr" anchorCtr="1"/>
          <a:lstStyle/>
          <a:p>
            <a:pPr marL="85725" algn="ctr" defTabSz="1076325">
              <a:lnSpc>
                <a:spcPct val="90000"/>
              </a:lnSpc>
              <a:defRPr/>
            </a:pPr>
            <a:r>
              <a:rPr lang="ru-RU" sz="1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СЕМЬЯ</a:t>
            </a:r>
          </a:p>
        </p:txBody>
      </p:sp>
      <p:sp>
        <p:nvSpPr>
          <p:cNvPr id="28675" name="Rectangle 4"/>
          <p:cNvSpPr>
            <a:spLocks noChangeArrowheads="1"/>
          </p:cNvSpPr>
          <p:nvPr/>
        </p:nvSpPr>
        <p:spPr bwMode="auto">
          <a:xfrm>
            <a:off x="214282" y="2457634"/>
            <a:ext cx="2143139" cy="881129"/>
          </a:xfrm>
          <a:prstGeom prst="roundRect">
            <a:avLst/>
          </a:prstGeom>
          <a:gradFill rotWithShape="1">
            <a:gsLst>
              <a:gs pos="0">
                <a:srgbClr val="FFFFFF"/>
              </a:gs>
              <a:gs pos="50000">
                <a:srgbClr val="FFFFFF"/>
              </a:gs>
              <a:gs pos="100000">
                <a:srgbClr val="FFFFFF"/>
              </a:gs>
            </a:gsLst>
            <a:lin ang="5400000" scaled="1"/>
          </a:gradFill>
          <a:ln w="12700" algn="ctr">
            <a:solidFill>
              <a:srgbClr val="990000"/>
            </a:solidFill>
            <a:round/>
            <a:headEnd/>
            <a:tailEnd/>
          </a:ln>
          <a:effectLst>
            <a:glow rad="139700">
              <a:srgbClr val="777777">
                <a:alpha val="40000"/>
              </a:srgb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anchor="ctr" anchorCtr="1"/>
          <a:lstStyle/>
          <a:p>
            <a:pPr algn="ctr">
              <a:lnSpc>
                <a:spcPct val="90000"/>
              </a:lnSpc>
              <a:defRPr/>
            </a:pPr>
            <a:endParaRPr lang="ru-RU" sz="12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90000"/>
              </a:lnSpc>
              <a:defRPr/>
            </a:pPr>
            <a:endParaRPr lang="ru-RU" sz="1200" b="1" dirty="0" smtClean="0">
              <a:cs typeface="Arial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ru-RU" sz="1200" b="1" dirty="0" smtClean="0">
                <a:cs typeface="Arial" charset="0"/>
              </a:rPr>
              <a:t>Телефоны службы </a:t>
            </a:r>
          </a:p>
          <a:p>
            <a:pPr algn="ctr">
              <a:lnSpc>
                <a:spcPct val="90000"/>
              </a:lnSpc>
              <a:defRPr/>
            </a:pPr>
            <a:r>
              <a:rPr lang="ru-RU" sz="1200" b="1" dirty="0" smtClean="0">
                <a:cs typeface="Arial" charset="0"/>
              </a:rPr>
              <a:t>8-800-200- 72-01</a:t>
            </a:r>
          </a:p>
          <a:p>
            <a:pPr algn="ctr">
              <a:lnSpc>
                <a:spcPct val="90000"/>
              </a:lnSpc>
              <a:defRPr/>
            </a:pPr>
            <a:r>
              <a:rPr lang="ru-RU" sz="1200" b="1" dirty="0" smtClean="0">
                <a:cs typeface="Arial" charset="0"/>
              </a:rPr>
              <a:t>(г. Тюмень)</a:t>
            </a:r>
          </a:p>
          <a:p>
            <a:pPr algn="ctr">
              <a:lnSpc>
                <a:spcPct val="90000"/>
              </a:lnSpc>
              <a:defRPr/>
            </a:pP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Телефон 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02</a:t>
            </a:r>
            <a:endParaRPr lang="ru-RU" sz="12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90000"/>
              </a:lnSpc>
              <a:defRPr/>
            </a:pP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с двумя скругленными противолежащими углами 15"/>
          <p:cNvSpPr/>
          <p:nvPr/>
        </p:nvSpPr>
        <p:spPr bwMode="auto">
          <a:xfrm>
            <a:off x="4535653" y="4921747"/>
            <a:ext cx="4357718" cy="1571636"/>
          </a:xfrm>
          <a:prstGeom prst="round2DiagRect">
            <a:avLst>
              <a:gd name="adj1" fmla="val 16667"/>
              <a:gd name="adj2" fmla="val 50000"/>
            </a:avLst>
          </a:prstGeom>
          <a:gradFill rotWithShape="1">
            <a:gsLst>
              <a:gs pos="0">
                <a:srgbClr val="FFFFFF"/>
              </a:gs>
              <a:gs pos="50000">
                <a:srgbClr val="FFFFFF"/>
              </a:gs>
              <a:gs pos="100000">
                <a:srgbClr val="FFFFFF"/>
              </a:gs>
            </a:gsLst>
            <a:lin ang="5400000" scaled="1"/>
          </a:gradFill>
          <a:ln w="12700" algn="ctr">
            <a:solidFill>
              <a:schemeClr val="accent6">
                <a:lumMod val="50000"/>
              </a:schemeClr>
            </a:solidFill>
            <a:round/>
            <a:headEnd/>
            <a:tailEnd/>
          </a:ln>
          <a:effectLst>
            <a:glow rad="139700">
              <a:srgbClr val="777777">
                <a:alpha val="40000"/>
              </a:srgb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anchor="ctr" anchorCtr="1"/>
          <a:lstStyle/>
          <a:p>
            <a:pPr marL="85725" algn="just" defTabSz="1076325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i="1" dirty="0" smtClean="0"/>
              <a:t>осуществлено 1362 выезда (АППГ-627);</a:t>
            </a:r>
          </a:p>
          <a:p>
            <a:pPr marL="85725" algn="just" defTabSz="1076325">
              <a:lnSpc>
                <a:spcPct val="90000"/>
              </a:lnSpc>
              <a:defRPr/>
            </a:pPr>
            <a:endParaRPr lang="ru-RU" sz="1200" i="1" dirty="0" smtClean="0"/>
          </a:p>
          <a:p>
            <a:pPr marL="85725" algn="just" defTabSz="1076325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ru-RU" sz="1200" i="1" dirty="0" smtClean="0"/>
              <a:t> обслужено 3162 человека (АППГ-1820),  из них 1774 несовершеннолетних (АППГ-1016);</a:t>
            </a:r>
          </a:p>
          <a:p>
            <a:pPr marL="85725" algn="just" defTabSz="1076325">
              <a:lnSpc>
                <a:spcPct val="90000"/>
              </a:lnSpc>
              <a:defRPr/>
            </a:pPr>
            <a:endParaRPr lang="ru-RU" sz="1200" i="1" dirty="0" smtClean="0"/>
          </a:p>
          <a:p>
            <a:pPr marL="85725" algn="just" defTabSz="1076325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ru-RU" sz="1200" i="1" dirty="0" smtClean="0"/>
              <a:t> помещено в специализированные учреждения органов системы профилактики 503 несовершеннолетних (АППГ-335).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416" name="Text Box 34"/>
          <p:cNvSpPr txBox="1">
            <a:spLocks noChangeArrowheads="1"/>
          </p:cNvSpPr>
          <p:nvPr/>
        </p:nvSpPr>
        <p:spPr bwMode="auto">
          <a:xfrm>
            <a:off x="4643438" y="4500570"/>
            <a:ext cx="435771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 i="1" dirty="0">
                <a:solidFill>
                  <a:srgbClr val="800000"/>
                </a:solidFill>
              </a:rPr>
              <a:t>По итогам работы за  </a:t>
            </a:r>
            <a:r>
              <a:rPr lang="ru-RU" sz="1400" b="1" i="1" dirty="0" smtClean="0">
                <a:solidFill>
                  <a:srgbClr val="800000"/>
                </a:solidFill>
              </a:rPr>
              <a:t>12 месяцев 2016 года:</a:t>
            </a:r>
            <a:endParaRPr lang="ru-RU" sz="1400" b="1" i="1" dirty="0">
              <a:solidFill>
                <a:srgbClr val="800000"/>
              </a:solidFill>
            </a:endParaRPr>
          </a:p>
        </p:txBody>
      </p:sp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285720" y="4500570"/>
            <a:ext cx="4071966" cy="1428760"/>
          </a:xfrm>
          <a:prstGeom prst="roundRect">
            <a:avLst/>
          </a:prstGeom>
          <a:gradFill rotWithShape="1">
            <a:gsLst>
              <a:gs pos="0">
                <a:srgbClr val="FFFFFF"/>
              </a:gs>
              <a:gs pos="50000">
                <a:srgbClr val="FFFFFF"/>
              </a:gs>
              <a:gs pos="100000">
                <a:srgbClr val="FFFFFF"/>
              </a:gs>
            </a:gsLst>
            <a:lin ang="5400000" scaled="1"/>
          </a:gradFill>
          <a:ln w="12700" algn="ctr">
            <a:solidFill>
              <a:srgbClr val="990000"/>
            </a:solidFill>
            <a:round/>
            <a:headEnd/>
            <a:tailEnd/>
          </a:ln>
          <a:effectLst>
            <a:glow rad="139700">
              <a:srgbClr val="777777">
                <a:alpha val="40000"/>
              </a:srgb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anchor="ctr" anchorCtr="1"/>
          <a:lstStyle/>
          <a:p>
            <a:pPr algn="ctr">
              <a:lnSpc>
                <a:spcPct val="90000"/>
              </a:lnSpc>
              <a:defRPr/>
            </a:pPr>
            <a:endParaRPr lang="ru-RU" sz="12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90000"/>
              </a:lnSpc>
              <a:defRPr/>
            </a:pPr>
            <a:endParaRPr lang="ru-RU" sz="1200" b="1" dirty="0" smtClean="0">
              <a:cs typeface="Arial" charset="0"/>
            </a:endParaRPr>
          </a:p>
          <a:p>
            <a:pPr algn="ctr">
              <a:lnSpc>
                <a:spcPct val="90000"/>
              </a:lnSpc>
              <a:defRPr/>
            </a:pPr>
            <a:endParaRPr lang="ru-RU" sz="1200" b="1" dirty="0" smtClean="0">
              <a:cs typeface="Arial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ru-RU" sz="1000" b="1" dirty="0" smtClean="0">
                <a:cs typeface="Arial" charset="0"/>
              </a:rPr>
              <a:t>По результатам выезда: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ru-RU" sz="1000" dirty="0" smtClean="0">
                <a:latin typeface="Arial" pitchFamily="34" charset="0"/>
                <a:cs typeface="Arial" charset="0"/>
              </a:rPr>
              <a:t> информация передается в заинтересованные ведомства (УСЗН, КДН, ПДН, отдел опеки, Прокуратуру, учреждения здравоохранения, образования, по спорту и молодежной политике);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ru-RU" sz="1000" dirty="0" smtClean="0">
                <a:latin typeface="Arial" pitchFamily="34" charset="0"/>
                <a:cs typeface="Arial" charset="0"/>
              </a:rPr>
              <a:t> в случае подтверждения факта неисполнения родителями обязанностей по воспитанию, содержанию несовершеннолетних, обеспечивается постановка семьи на учет в Банк данных семей и несовершеннолетних «группы особого внимания».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90000"/>
              </a:lnSpc>
              <a:defRPr/>
            </a:pPr>
            <a:endParaRPr lang="ru-RU" sz="12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90000"/>
              </a:lnSpc>
              <a:defRPr/>
            </a:pPr>
            <a:endParaRPr lang="ru-RU" sz="12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90000"/>
              </a:lnSpc>
              <a:defRPr/>
            </a:pP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AutoShape 17"/>
          <p:cNvSpPr>
            <a:spLocks noChangeArrowheads="1"/>
          </p:cNvSpPr>
          <p:nvPr/>
        </p:nvSpPr>
        <p:spPr bwMode="auto">
          <a:xfrm>
            <a:off x="2714612" y="4100230"/>
            <a:ext cx="129196" cy="400340"/>
          </a:xfrm>
          <a:prstGeom prst="downArrow">
            <a:avLst>
              <a:gd name="adj1" fmla="val 50000"/>
              <a:gd name="adj2" fmla="val 191755"/>
            </a:avLst>
          </a:prstGeom>
          <a:solidFill>
            <a:srgbClr val="993300">
              <a:alpha val="52156"/>
            </a:srgbClr>
          </a:soli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buFont typeface="Wingdings" pitchFamily="2" charset="2"/>
              <a:buNone/>
            </a:pPr>
            <a:endParaRPr lang="ru-RU">
              <a:solidFill>
                <a:srgbClr val="000099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B51AE-FEE9-4371-A62D-6D8E668D38DC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643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5"/>
          <p:cNvSpPr txBox="1">
            <a:spLocks noChangeArrowheads="1"/>
          </p:cNvSpPr>
          <p:nvPr/>
        </p:nvSpPr>
        <p:spPr bwMode="auto">
          <a:xfrm>
            <a:off x="1516501" y="4063114"/>
            <a:ext cx="86652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ru-RU" sz="1200">
              <a:latin typeface="Bookman Old Style" pitchFamily="18" charset="0"/>
            </a:endParaRPr>
          </a:p>
        </p:txBody>
      </p:sp>
      <p:sp>
        <p:nvSpPr>
          <p:cNvPr id="16400" name="Rectangle 21"/>
          <p:cNvSpPr>
            <a:spLocks noChangeArrowheads="1"/>
          </p:cNvSpPr>
          <p:nvPr/>
        </p:nvSpPr>
        <p:spPr bwMode="auto">
          <a:xfrm>
            <a:off x="0" y="0"/>
            <a:ext cx="9142413" cy="228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endParaRPr lang="ru-RU" sz="1000" b="1">
              <a:solidFill>
                <a:srgbClr val="990033"/>
              </a:solidFill>
            </a:endParaRPr>
          </a:p>
        </p:txBody>
      </p:sp>
      <p:sp>
        <p:nvSpPr>
          <p:cNvPr id="28691" name="Text Box 3"/>
          <p:cNvSpPr txBox="1">
            <a:spLocks noChangeArrowheads="1"/>
          </p:cNvSpPr>
          <p:nvPr/>
        </p:nvSpPr>
        <p:spPr bwMode="auto">
          <a:xfrm>
            <a:off x="214282" y="714356"/>
            <a:ext cx="8675688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1600" b="1" cap="all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Подходы в организации деятельности </a:t>
            </a:r>
            <a:endParaRPr lang="ru-RU" dirty="0" smtClean="0"/>
          </a:p>
          <a:p>
            <a:r>
              <a:rPr lang="ru-RU" dirty="0" smtClean="0"/>
              <a:t>Службы </a:t>
            </a:r>
            <a:r>
              <a:rPr lang="ru-RU" dirty="0"/>
              <a:t>экстренного реагирования</a:t>
            </a:r>
          </a:p>
        </p:txBody>
      </p:sp>
      <p:sp>
        <p:nvSpPr>
          <p:cNvPr id="3" name="Прямоугольник с двумя скругленными противолежащими углами 15"/>
          <p:cNvSpPr/>
          <p:nvPr/>
        </p:nvSpPr>
        <p:spPr bwMode="auto">
          <a:xfrm>
            <a:off x="435399" y="3163016"/>
            <a:ext cx="8429684" cy="1071570"/>
          </a:xfrm>
          <a:prstGeom prst="round2DiagRect">
            <a:avLst>
              <a:gd name="adj1" fmla="val 16667"/>
              <a:gd name="adj2" fmla="val 50000"/>
            </a:avLst>
          </a:prstGeom>
          <a:gradFill rotWithShape="1">
            <a:gsLst>
              <a:gs pos="0">
                <a:srgbClr val="FFFFFF"/>
              </a:gs>
              <a:gs pos="50000">
                <a:srgbClr val="FFFFFF"/>
              </a:gs>
              <a:gs pos="100000">
                <a:srgbClr val="FFFFFF"/>
              </a:gs>
            </a:gsLst>
            <a:lin ang="5400000" scaled="1"/>
          </a:gradFill>
          <a:ln w="12700" algn="ctr">
            <a:solidFill>
              <a:schemeClr val="accent6">
                <a:lumMod val="50000"/>
              </a:schemeClr>
            </a:solidFill>
            <a:round/>
            <a:headEnd/>
            <a:tailEnd/>
          </a:ln>
          <a:effectLst>
            <a:glow rad="139700">
              <a:srgbClr val="777777">
                <a:alpha val="40000"/>
              </a:srgb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anchor="ctr" anchorCtr="1"/>
          <a:lstStyle/>
          <a:p>
            <a:pPr lvl="0" algn="just"/>
            <a:endParaRPr lang="ru-RU" sz="1200" dirty="0"/>
          </a:p>
        </p:txBody>
      </p:sp>
      <p:sp>
        <p:nvSpPr>
          <p:cNvPr id="4" name="Прямоугольник с двумя скругленными противолежащими углами 15"/>
          <p:cNvSpPr/>
          <p:nvPr/>
        </p:nvSpPr>
        <p:spPr bwMode="auto">
          <a:xfrm>
            <a:off x="435399" y="4520338"/>
            <a:ext cx="8429684" cy="1428760"/>
          </a:xfrm>
          <a:prstGeom prst="round2DiagRect">
            <a:avLst>
              <a:gd name="adj1" fmla="val 16667"/>
              <a:gd name="adj2" fmla="val 50000"/>
            </a:avLst>
          </a:prstGeom>
          <a:gradFill rotWithShape="1">
            <a:gsLst>
              <a:gs pos="0">
                <a:srgbClr val="FFFFFF"/>
              </a:gs>
              <a:gs pos="50000">
                <a:srgbClr val="FFFFFF"/>
              </a:gs>
              <a:gs pos="100000">
                <a:srgbClr val="FFFFFF"/>
              </a:gs>
            </a:gsLst>
            <a:lin ang="5400000" scaled="1"/>
          </a:gradFill>
          <a:ln w="12700" algn="ctr">
            <a:solidFill>
              <a:schemeClr val="accent6">
                <a:lumMod val="50000"/>
              </a:schemeClr>
            </a:solidFill>
            <a:round/>
            <a:headEnd/>
            <a:tailEnd/>
          </a:ln>
          <a:effectLst>
            <a:glow rad="139700">
              <a:srgbClr val="777777">
                <a:alpha val="40000"/>
              </a:srgb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anchor="ctr" anchorCtr="1"/>
          <a:lstStyle/>
          <a:p>
            <a:pPr marL="85725" algn="ctr" defTabSz="1076325">
              <a:lnSpc>
                <a:spcPct val="90000"/>
              </a:lnSpc>
              <a:defRPr/>
            </a:pPr>
            <a:endParaRPr lang="ru-RU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с двумя скругленными противолежащими углами 15"/>
          <p:cNvSpPr/>
          <p:nvPr/>
        </p:nvSpPr>
        <p:spPr bwMode="auto">
          <a:xfrm>
            <a:off x="435399" y="1519942"/>
            <a:ext cx="8358246" cy="1428760"/>
          </a:xfrm>
          <a:prstGeom prst="round2DiagRect">
            <a:avLst>
              <a:gd name="adj1" fmla="val 16667"/>
              <a:gd name="adj2" fmla="val 50000"/>
            </a:avLst>
          </a:prstGeom>
          <a:gradFill rotWithShape="1">
            <a:gsLst>
              <a:gs pos="0">
                <a:srgbClr val="FFFFFF"/>
              </a:gs>
              <a:gs pos="50000">
                <a:srgbClr val="FFFFFF"/>
              </a:gs>
              <a:gs pos="100000">
                <a:srgbClr val="FFFFFF"/>
              </a:gs>
            </a:gsLst>
            <a:lin ang="5400000" scaled="1"/>
          </a:gradFill>
          <a:ln w="12700" algn="ctr">
            <a:solidFill>
              <a:schemeClr val="accent6">
                <a:lumMod val="50000"/>
              </a:schemeClr>
            </a:solidFill>
            <a:round/>
            <a:headEnd/>
            <a:tailEnd/>
          </a:ln>
          <a:effectLst>
            <a:glow rad="139700">
              <a:srgbClr val="777777">
                <a:alpha val="40000"/>
              </a:srgb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anchor="ctr" anchorCtr="1"/>
          <a:lstStyle/>
          <a:p>
            <a:pPr marL="85725" algn="ctr" defTabSz="1076325">
              <a:lnSpc>
                <a:spcPct val="90000"/>
              </a:lnSpc>
              <a:defRPr/>
            </a:pPr>
            <a:endParaRPr lang="ru-RU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649713" y="4877528"/>
            <a:ext cx="937869" cy="772823"/>
          </a:xfrm>
          <a:prstGeom prst="roundRect">
            <a:avLst>
              <a:gd name="adj" fmla="val 10000"/>
            </a:avLst>
          </a:prstGeom>
          <a:blipFill rotWithShape="0">
            <a:blip r:embed="rId3" cstate="print"/>
            <a:stretch>
              <a:fillRect/>
            </a:stretch>
          </a:blip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300000"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4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0" name="Text Box 3"/>
          <p:cNvSpPr txBox="1">
            <a:spLocks noChangeArrowheads="1"/>
          </p:cNvSpPr>
          <p:nvPr/>
        </p:nvSpPr>
        <p:spPr bwMode="auto">
          <a:xfrm>
            <a:off x="1848462" y="3373431"/>
            <a:ext cx="6640079" cy="6377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82936" tIns="41468" rIns="82936" bIns="41468">
            <a:spAutoFit/>
          </a:bodyPr>
          <a:lstStyle/>
          <a:p>
            <a:pPr algn="just"/>
            <a:r>
              <a:rPr lang="ru-RU" sz="1200" dirty="0" smtClean="0"/>
              <a:t>Использование в работе критериев для принятия решения о помещении несовершеннолетнего в организации социального обслуживания населения, здравоохранения, образования, до момента разрешения ситуации в семье.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649713" y="3305892"/>
            <a:ext cx="950299" cy="772823"/>
          </a:xfrm>
          <a:prstGeom prst="roundRect">
            <a:avLst>
              <a:gd name="adj" fmla="val 10000"/>
            </a:avLst>
          </a:prstGeom>
          <a:blipFill rotWithShape="0">
            <a:blip r:embed="rId4" cstate="print"/>
            <a:stretch>
              <a:fillRect/>
            </a:stretch>
          </a:blip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300000"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4">
              <a:tint val="50000"/>
              <a:hueOff val="285003"/>
              <a:satOff val="-4271"/>
              <a:lumOff val="-598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2" name="Text Box 3"/>
          <p:cNvSpPr txBox="1">
            <a:spLocks noChangeArrowheads="1"/>
          </p:cNvSpPr>
          <p:nvPr/>
        </p:nvSpPr>
        <p:spPr bwMode="auto">
          <a:xfrm>
            <a:off x="1810916" y="4668068"/>
            <a:ext cx="6715172" cy="10070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82936" tIns="41468" rIns="82936" bIns="41468">
            <a:spAutoFit/>
          </a:bodyPr>
          <a:lstStyle/>
          <a:p>
            <a:pPr lvl="0" algn="just"/>
            <a:r>
              <a:rPr lang="ru-RU" sz="1200" dirty="0" smtClean="0"/>
              <a:t>Помещение несовершеннолетнего в организации социального обслуживания населения, здравоохранения</a:t>
            </a:r>
            <a:r>
              <a:rPr lang="ru-RU" sz="1200" smtClean="0"/>
              <a:t>, образования </a:t>
            </a:r>
            <a:r>
              <a:rPr lang="ru-RU" sz="1200" dirty="0" smtClean="0"/>
              <a:t>является крайней мерой и применяется в исключительных случаях при наличии оснований, соответствующих указанным критериям, а также в случаях, когда не удалось установить круг ближайших родственников (в том числе при отсутствии информации в информационных ресурсах, под присмотром которых можно оставить ребенка в безопасности).</a:t>
            </a:r>
            <a:endParaRPr lang="ru-RU" sz="1200" dirty="0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756080" y="1900681"/>
            <a:ext cx="987728" cy="772823"/>
          </a:xfrm>
          <a:prstGeom prst="roundRect">
            <a:avLst>
              <a:gd name="adj" fmla="val 10000"/>
            </a:avLst>
          </a:prstGeom>
          <a:blipFill rotWithShape="0">
            <a:blip r:embed="rId5" cstate="print"/>
            <a:stretch>
              <a:fillRect/>
            </a:stretch>
          </a:blip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300000"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4">
              <a:tint val="50000"/>
              <a:hueOff val="570006"/>
              <a:satOff val="-8541"/>
              <a:lumOff val="-1196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5" name="Text Box 3"/>
          <p:cNvSpPr txBox="1">
            <a:spLocks noChangeArrowheads="1"/>
          </p:cNvSpPr>
          <p:nvPr/>
        </p:nvSpPr>
        <p:spPr bwMode="auto">
          <a:xfrm>
            <a:off x="1848462" y="1734256"/>
            <a:ext cx="6552947" cy="10070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82936" tIns="41468" rIns="82936" bIns="41468">
            <a:spAutoFit/>
          </a:bodyPr>
          <a:lstStyle/>
          <a:p>
            <a:pPr lvl="0" algn="just"/>
            <a:r>
              <a:rPr lang="ru-RU" sz="1200" dirty="0" smtClean="0"/>
              <a:t>Использование в работе специалистами Службы, до момента выезда, информационных ресурсов: межведомственный программный комплекс «Банк данных семей и несовершеннолетних «группы особого внимания» (далее - Банк данных), информационная система социальной защиты населения Тюменской области АСУПД «Тула», с целью сбора информации о семье, установления контактных данных ближайшего окружения. </a:t>
            </a:r>
            <a:endParaRPr lang="ru-RU" sz="1200" dirty="0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-3714808" y="5357826"/>
            <a:ext cx="922862" cy="772831"/>
          </a:xfrm>
          <a:prstGeom prst="roundRect">
            <a:avLst>
              <a:gd name="adj" fmla="val 10000"/>
            </a:avLst>
          </a:prstGeom>
          <a:blipFill rotWithShape="0">
            <a:blip r:embed="rId6" cstate="print"/>
            <a:stretch>
              <a:fillRect/>
            </a:stretch>
          </a:blip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300000"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4">
              <a:tint val="50000"/>
              <a:hueOff val="855009"/>
              <a:satOff val="-12812"/>
              <a:lumOff val="-1794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B51AE-FEE9-4371-A62D-6D8E668D38DC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633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1\Desktop\ФОТО 07.04.2016\IMG_8554.JPG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7798" y="2572317"/>
            <a:ext cx="1980000" cy="1260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703686" y="4531077"/>
            <a:ext cx="230974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Клубная</a:t>
            </a:r>
          </a:p>
          <a:p>
            <a:pPr algn="ctr"/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Деятельность</a:t>
            </a:r>
          </a:p>
          <a:p>
            <a:pPr>
              <a:buFontTx/>
              <a:buChar char="-"/>
            </a:pPr>
            <a:r>
              <a:rPr lang="ru-RU" sz="1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Клубы замещающих родителей;</a:t>
            </a:r>
          </a:p>
          <a:p>
            <a:pPr>
              <a:buFontTx/>
              <a:buChar char="-"/>
            </a:pPr>
            <a:r>
              <a:rPr lang="ru-RU" sz="1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Клубы молодых семей;</a:t>
            </a:r>
          </a:p>
          <a:p>
            <a:pPr>
              <a:buFontTx/>
              <a:buChar char="-"/>
            </a:pPr>
            <a:r>
              <a:rPr lang="ru-RU" sz="1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Клубы для подростков.</a:t>
            </a:r>
          </a:p>
          <a:p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Функционирует более 70 клубов, в которые входит более 3 тыс. чел.</a:t>
            </a:r>
            <a:endParaRPr lang="ru-RU" sz="10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3"/>
          <p:cNvPicPr preferRelativeResize="0"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527" y="4290792"/>
            <a:ext cx="1899973" cy="1260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017036" y="4240235"/>
            <a:ext cx="262640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Диалог  поколений</a:t>
            </a:r>
          </a:p>
          <a:p>
            <a:pPr marL="285750" indent="-104775">
              <a:buFontTx/>
              <a:buChar char="-"/>
            </a:pP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«Бабушка на час»,</a:t>
            </a:r>
          </a:p>
          <a:p>
            <a:pPr marL="285750" indent="-104775">
              <a:buFontTx/>
              <a:buChar char="-"/>
            </a:pP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«Секреты бабушкиных рецептов»,</a:t>
            </a:r>
          </a:p>
          <a:p>
            <a:pPr marL="285750" indent="-104775">
              <a:buFontTx/>
              <a:buChar char="-"/>
            </a:pPr>
            <a:r>
              <a:rPr lang="ru-RU" sz="1000" dirty="0" smtClean="0">
                <a:solidFill>
                  <a:srgbClr val="002060"/>
                </a:solidFill>
                <a:latin typeface="Calibri" pitchFamily="34" charset="0"/>
              </a:rPr>
              <a:t>организация выставок совместного семейного творчества</a:t>
            </a: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др.</a:t>
            </a:r>
          </a:p>
          <a:p>
            <a:pPr marL="180975"/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Охвачено более 5 тыс. чел.,  600 ветеранских организаций</a:t>
            </a:r>
            <a:endParaRPr lang="ru-RU" sz="10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8" name="Picture 4" descr="C:\Users\1\Desktop\портнерство\IMG_3450.JPG"/>
          <p:cNvPicPr preferRelativeResize="0"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9988" y="1546808"/>
            <a:ext cx="1980000" cy="1260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\\Владелец-пк\фото архив\2016\Фото 18.03.2016 зам.семьи (Джамиля)\IMG_8159.JPG"/>
          <p:cNvPicPr preferRelativeResize="0"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2731" y="5577276"/>
            <a:ext cx="1980000" cy="1260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/>
          <p:cNvPicPr preferRelativeResize="0">
            <a:picLocks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96" t="6511" r="18793" b="34836"/>
          <a:stretch/>
        </p:blipFill>
        <p:spPr bwMode="auto">
          <a:xfrm>
            <a:off x="380824" y="2457032"/>
            <a:ext cx="1980000" cy="12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-47395" y="1546808"/>
            <a:ext cx="24790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Пропаганда семейных ценностей в СМИ </a:t>
            </a:r>
            <a:endParaRPr lang="ru-RU" sz="14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сети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Интернет.</a:t>
            </a:r>
          </a:p>
        </p:txBody>
      </p:sp>
      <p:pic>
        <p:nvPicPr>
          <p:cNvPr id="19" name="Picture 4" descr="C:\Users\Ольга\Desktop\-tqYj2Dii38.jpg"/>
          <p:cNvPicPr preferRelativeResize="0">
            <a:picLocks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71" t="20489" b="-609"/>
          <a:stretch/>
        </p:blipFill>
        <p:spPr bwMode="auto">
          <a:xfrm>
            <a:off x="4682485" y="1554375"/>
            <a:ext cx="1980000" cy="1260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7315825" y="2596104"/>
            <a:ext cx="12916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Круглый стол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787852" y="6007934"/>
            <a:ext cx="22513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Групповые консультации</a:t>
            </a:r>
          </a:p>
          <a:p>
            <a:pPr algn="ctr"/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семей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детьми 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829354" y="5445025"/>
            <a:ext cx="29084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Проведение конкурсов для </a:t>
            </a:r>
          </a:p>
          <a:p>
            <a:pPr algn="ctr"/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семей с детьми 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532" y="2457032"/>
            <a:ext cx="1946456" cy="1260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6645790" y="2814755"/>
            <a:ext cx="257062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000" dirty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«Основные методы и подходы организации социальной работы, применяемые автономными учреждениями социального </a:t>
            </a:r>
            <a:r>
              <a:rPr lang="ru-RU" sz="1000" dirty="0" smtClean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обслуживания </a:t>
            </a:r>
            <a:r>
              <a:rPr lang="ru-RU" sz="1000" dirty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населения Тюменской области по сопровождению семьи и детей</a:t>
            </a:r>
            <a:r>
              <a:rPr lang="ru-RU" sz="1000" dirty="0" smtClean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22. 02. 2017</a:t>
            </a:r>
            <a:endParaRPr lang="ru-RU" sz="1000" dirty="0">
              <a:solidFill>
                <a:srgbClr val="1F497D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582735" y="1792087"/>
            <a:ext cx="250751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dirty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вопросам организации                         и проведения индивидуальной работы ведомств системы профилактики            с неблагополучной семьей - 04.02.2016 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6717798" y="1478551"/>
            <a:ext cx="24986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Диалоговая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площадка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067500" y="5890359"/>
            <a:ext cx="3010761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104775">
              <a:buFontTx/>
              <a:buChar char="-"/>
            </a:pP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«Семья года»;</a:t>
            </a:r>
          </a:p>
          <a:p>
            <a:pPr marL="285750" indent="-104775">
              <a:buFontTx/>
              <a:buChar char="-"/>
            </a:pP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«Семейное дело»;</a:t>
            </a:r>
          </a:p>
          <a:p>
            <a:pPr marL="285750" indent="-104775">
              <a:buFontTx/>
              <a:buChar char="-"/>
            </a:pP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«Семья, любовь и верность»;</a:t>
            </a:r>
          </a:p>
          <a:p>
            <a:pPr marL="285750" indent="-104775">
              <a:buFontTx/>
              <a:buChar char="-"/>
            </a:pP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«Семейные традиции»</a:t>
            </a:r>
          </a:p>
          <a:p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Ежегодно более 150 семей принимают участие</a:t>
            </a:r>
            <a:endParaRPr lang="ru-RU" sz="10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3" name="Picture 2" descr="C:\Users\1\Desktop\ФОТО Сергей\IMG_9137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1850" y="4475852"/>
            <a:ext cx="1761761" cy="117450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1\Desktop\ФОТО Сергей\DSC_7084 (2)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527" y="5445025"/>
            <a:ext cx="1867790" cy="123921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Прямоугольник 25"/>
          <p:cNvSpPr/>
          <p:nvPr/>
        </p:nvSpPr>
        <p:spPr>
          <a:xfrm>
            <a:off x="1192138" y="619111"/>
            <a:ext cx="74888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cap="all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формы мероприятий для семей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CustomShape 7"/>
          <p:cNvSpPr/>
          <p:nvPr/>
        </p:nvSpPr>
        <p:spPr>
          <a:xfrm>
            <a:off x="886131" y="1091571"/>
            <a:ext cx="2461733" cy="360041"/>
          </a:xfrm>
          <a:custGeom>
            <a:avLst/>
            <a:gdLst>
              <a:gd name="connsiteX0" fmla="*/ 0 w 2461733"/>
              <a:gd name="connsiteY0" fmla="*/ 60008 h 360041"/>
              <a:gd name="connsiteX1" fmla="*/ 60008 w 2461733"/>
              <a:gd name="connsiteY1" fmla="*/ 0 h 360041"/>
              <a:gd name="connsiteX2" fmla="*/ 2401725 w 2461733"/>
              <a:gd name="connsiteY2" fmla="*/ 0 h 360041"/>
              <a:gd name="connsiteX3" fmla="*/ 2461733 w 2461733"/>
              <a:gd name="connsiteY3" fmla="*/ 60008 h 360041"/>
              <a:gd name="connsiteX4" fmla="*/ 2461733 w 2461733"/>
              <a:gd name="connsiteY4" fmla="*/ 300033 h 360041"/>
              <a:gd name="connsiteX5" fmla="*/ 2401725 w 2461733"/>
              <a:gd name="connsiteY5" fmla="*/ 360041 h 360041"/>
              <a:gd name="connsiteX6" fmla="*/ 60008 w 2461733"/>
              <a:gd name="connsiteY6" fmla="*/ 360041 h 360041"/>
              <a:gd name="connsiteX7" fmla="*/ 0 w 2461733"/>
              <a:gd name="connsiteY7" fmla="*/ 300033 h 360041"/>
              <a:gd name="connsiteX8" fmla="*/ 0 w 2461733"/>
              <a:gd name="connsiteY8" fmla="*/ 60008 h 360041"/>
              <a:gd name="connsiteX0" fmla="*/ 0 w 2461733"/>
              <a:gd name="connsiteY0" fmla="*/ 60008 h 360041"/>
              <a:gd name="connsiteX1" fmla="*/ 60008 w 2461733"/>
              <a:gd name="connsiteY1" fmla="*/ 0 h 360041"/>
              <a:gd name="connsiteX2" fmla="*/ 2392200 w 2461733"/>
              <a:gd name="connsiteY2" fmla="*/ 9525 h 360041"/>
              <a:gd name="connsiteX3" fmla="*/ 2461733 w 2461733"/>
              <a:gd name="connsiteY3" fmla="*/ 60008 h 360041"/>
              <a:gd name="connsiteX4" fmla="*/ 2461733 w 2461733"/>
              <a:gd name="connsiteY4" fmla="*/ 300033 h 360041"/>
              <a:gd name="connsiteX5" fmla="*/ 2401725 w 2461733"/>
              <a:gd name="connsiteY5" fmla="*/ 360041 h 360041"/>
              <a:gd name="connsiteX6" fmla="*/ 60008 w 2461733"/>
              <a:gd name="connsiteY6" fmla="*/ 360041 h 360041"/>
              <a:gd name="connsiteX7" fmla="*/ 0 w 2461733"/>
              <a:gd name="connsiteY7" fmla="*/ 300033 h 360041"/>
              <a:gd name="connsiteX8" fmla="*/ 0 w 2461733"/>
              <a:gd name="connsiteY8" fmla="*/ 60008 h 36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61733" h="360041">
                <a:moveTo>
                  <a:pt x="0" y="60008"/>
                </a:moveTo>
                <a:cubicBezTo>
                  <a:pt x="0" y="26866"/>
                  <a:pt x="26866" y="0"/>
                  <a:pt x="60008" y="0"/>
                </a:cubicBezTo>
                <a:lnTo>
                  <a:pt x="2392200" y="9525"/>
                </a:lnTo>
                <a:cubicBezTo>
                  <a:pt x="2425342" y="9525"/>
                  <a:pt x="2461733" y="26866"/>
                  <a:pt x="2461733" y="60008"/>
                </a:cubicBezTo>
                <a:lnTo>
                  <a:pt x="2461733" y="300033"/>
                </a:lnTo>
                <a:cubicBezTo>
                  <a:pt x="2461733" y="333175"/>
                  <a:pt x="2434867" y="360041"/>
                  <a:pt x="2401725" y="360041"/>
                </a:cubicBezTo>
                <a:lnTo>
                  <a:pt x="60008" y="360041"/>
                </a:lnTo>
                <a:cubicBezTo>
                  <a:pt x="26866" y="360041"/>
                  <a:pt x="0" y="333175"/>
                  <a:pt x="0" y="300033"/>
                </a:cubicBezTo>
                <a:lnTo>
                  <a:pt x="0" y="60008"/>
                </a:lnTo>
                <a:close/>
              </a:path>
            </a:pathLst>
          </a:custGeom>
          <a:solidFill>
            <a:srgbClr val="66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90000" tIns="45000" rIns="90000" bIns="45000" anchor="ctr"/>
          <a:lstStyle/>
          <a:p>
            <a:pPr algn="ctr"/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МОТИВАЦИЯ </a:t>
            </a:r>
          </a:p>
        </p:txBody>
      </p:sp>
      <p:sp>
        <p:nvSpPr>
          <p:cNvPr id="28" name="CustomShape 7"/>
          <p:cNvSpPr/>
          <p:nvPr/>
        </p:nvSpPr>
        <p:spPr>
          <a:xfrm>
            <a:off x="5855979" y="1051159"/>
            <a:ext cx="2461733" cy="400453"/>
          </a:xfrm>
          <a:prstGeom prst="roundRect">
            <a:avLst>
              <a:gd name="adj" fmla="val 16667"/>
            </a:avLst>
          </a:prstGeom>
          <a:solidFill>
            <a:srgbClr val="3399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0000" tIns="45000" rIns="90000" bIns="45000" anchor="ctr"/>
          <a:lstStyle/>
          <a:p>
            <a:pPr algn="ctr"/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ОСВОЕНИЕ</a:t>
            </a:r>
          </a:p>
        </p:txBody>
      </p:sp>
      <p:sp>
        <p:nvSpPr>
          <p:cNvPr id="29" name="CustomShape 7"/>
          <p:cNvSpPr/>
          <p:nvPr/>
        </p:nvSpPr>
        <p:spPr>
          <a:xfrm>
            <a:off x="5868647" y="3984306"/>
            <a:ext cx="2449065" cy="416408"/>
          </a:xfrm>
          <a:prstGeom prst="roundRect">
            <a:avLst>
              <a:gd name="adj" fmla="val 16667"/>
            </a:avLst>
          </a:prstGeom>
          <a:solidFill>
            <a:srgbClr val="4BFFA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0000" tIns="45000" rIns="90000" bIns="45000" anchor="ctr"/>
          <a:lstStyle/>
          <a:p>
            <a:pPr algn="ctr"/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ОСНОВНОЙ</a:t>
            </a:r>
          </a:p>
        </p:txBody>
      </p:sp>
      <p:sp>
        <p:nvSpPr>
          <p:cNvPr id="30" name="CustomShape 7"/>
          <p:cNvSpPr/>
          <p:nvPr/>
        </p:nvSpPr>
        <p:spPr>
          <a:xfrm>
            <a:off x="865687" y="3811607"/>
            <a:ext cx="2444301" cy="428628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0000" tIns="45000" rIns="90000" bIns="45000" anchor="ctr"/>
          <a:lstStyle/>
          <a:p>
            <a:pPr algn="ctr"/>
            <a:r>
              <a:rPr lang="ru-RU" sz="1400" b="1" spc="-1" dirty="0">
                <a:solidFill>
                  <a:schemeClr val="tx2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ИНИЦИАТИВА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B51AE-FEE9-4371-A62D-6D8E668D38DC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59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26964" y="887272"/>
            <a:ext cx="691276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cap="all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Ожидаемые результаты партнерской деятельности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91839" y="1461700"/>
            <a:ext cx="7901104" cy="88718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 информированности родителей о содержании, возможностях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результативности системы социально-реабилитационной и профилактической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работы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25296" y="4930991"/>
            <a:ext cx="7920936" cy="946281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Содействие 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культурному, образовательному и нравственному взаимообогащению родителей и специалистов учреждений социальной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сферы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44704" y="3861048"/>
            <a:ext cx="7882121" cy="86409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  заинтересованности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родителей в процессе и результатах социально-реабилитационного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процесса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04606" y="2561954"/>
            <a:ext cx="7909544" cy="108307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Изменение отношения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родителей к системе субъектов профилактики (как к сфере услуг),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их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социальной  активности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обеспечении и поддержке социально-реабилитационного и профилактического процесса в семье и вне стен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дома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B51AE-FEE9-4371-A62D-6D8E668D38DC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144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Заголовок 22"/>
          <p:cNvSpPr>
            <a:spLocks noGrp="1"/>
          </p:cNvSpPr>
          <p:nvPr>
            <p:ph type="title"/>
          </p:nvPr>
        </p:nvSpPr>
        <p:spPr>
          <a:xfrm>
            <a:off x="457200" y="25740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СПАСИБО ЗА ВНИМАНИЕ!</a:t>
            </a:r>
            <a:r>
              <a:rPr lang="ru-RU" b="1" dirty="0"/>
              <a:t/>
            </a:r>
            <a:br>
              <a:rPr lang="ru-RU" b="1" dirty="0"/>
            </a:br>
            <a:r>
              <a:rPr lang="en-US" b="1" dirty="0" smtClean="0">
                <a:hlinkClick r:id="rId3"/>
              </a:rPr>
              <a:t>www.centr-semya72.ru</a:t>
            </a:r>
            <a:r>
              <a:rPr lang="en-US" b="1" dirty="0" smtClean="0"/>
              <a:t> </a:t>
            </a:r>
            <a:endParaRPr lang="ru-RU" b="1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B51AE-FEE9-4371-A62D-6D8E668D38DC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3805</TotalTime>
  <Words>1443</Words>
  <Application>Microsoft Office PowerPoint</Application>
  <PresentationFormat>Экран (4:3)</PresentationFormat>
  <Paragraphs>201</Paragraphs>
  <Slides>9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«Партнерство с семьей –  путь к благополучию региона»   Тюменская область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 www.centr-semya72.ru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1</cp:lastModifiedBy>
  <cp:revision>170</cp:revision>
  <cp:lastPrinted>2017-05-26T11:50:55Z</cp:lastPrinted>
  <dcterms:created xsi:type="dcterms:W3CDTF">2016-11-07T07:19:28Z</dcterms:created>
  <dcterms:modified xsi:type="dcterms:W3CDTF">2017-05-29T04:12:19Z</dcterms:modified>
</cp:coreProperties>
</file>