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21"/>
  </p:notesMasterIdLst>
  <p:handoutMasterIdLst>
    <p:handoutMasterId r:id="rId22"/>
  </p:handoutMasterIdLst>
  <p:sldIdLst>
    <p:sldId id="301" r:id="rId2"/>
    <p:sldId id="379" r:id="rId3"/>
    <p:sldId id="353" r:id="rId4"/>
    <p:sldId id="380" r:id="rId5"/>
    <p:sldId id="361" r:id="rId6"/>
    <p:sldId id="392" r:id="rId7"/>
    <p:sldId id="394" r:id="rId8"/>
    <p:sldId id="381" r:id="rId9"/>
    <p:sldId id="382" r:id="rId10"/>
    <p:sldId id="383" r:id="rId11"/>
    <p:sldId id="393" r:id="rId12"/>
    <p:sldId id="384" r:id="rId13"/>
    <p:sldId id="385" r:id="rId14"/>
    <p:sldId id="386" r:id="rId15"/>
    <p:sldId id="387" r:id="rId16"/>
    <p:sldId id="388" r:id="rId17"/>
    <p:sldId id="389" r:id="rId18"/>
    <p:sldId id="391" r:id="rId19"/>
    <p:sldId id="390" r:id="rId20"/>
  </p:sldIdLst>
  <p:sldSz cx="9144000" cy="6858000" type="screen4x3"/>
  <p:notesSz cx="680878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3333FF"/>
    <a:srgbClr val="6699FF"/>
    <a:srgbClr val="FF3300"/>
    <a:srgbClr val="336699"/>
    <a:srgbClr val="003366"/>
    <a:srgbClr val="FFE285"/>
    <a:srgbClr val="214365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3665" autoAdjust="0"/>
  </p:normalViewPr>
  <p:slideViewPr>
    <p:cSldViewPr>
      <p:cViewPr>
        <p:scale>
          <a:sx n="57" d="100"/>
          <a:sy n="57" d="100"/>
        </p:scale>
        <p:origin x="-2093" y="-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088" y="-84"/>
      </p:cViewPr>
      <p:guideLst>
        <p:guide orient="horz" pos="3094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AACE7-92B5-4B94-9EAD-301BF8D0B02E}" type="doc">
      <dgm:prSet loTypeId="urn:microsoft.com/office/officeart/2005/8/layout/radial5" loCatId="relationship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EDBE9A7-D6D9-47A1-AA55-658BC5E2686B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Центр кризисной беременности «Ты не одна»</a:t>
          </a:r>
        </a:p>
        <a:p>
          <a:r>
            <a:rPr lang="ru-RU" sz="2000" b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ЖК № 2 БУЗОО «ГКПЦ»</a:t>
          </a:r>
          <a:endParaRPr lang="ru-RU" sz="2000" b="0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0B4887-AA3F-447D-BA43-F7D97D26B970}" type="parTrans" cxnId="{6C4C45A4-A773-4A1F-9F2A-0053FC489FF8}">
      <dgm:prSet/>
      <dgm:spPr/>
      <dgm:t>
        <a:bodyPr/>
        <a:lstStyle/>
        <a:p>
          <a:endParaRPr lang="ru-RU"/>
        </a:p>
      </dgm:t>
    </dgm:pt>
    <dgm:pt modelId="{61802A23-9A22-4976-AC6A-9D5449026E13}" type="sibTrans" cxnId="{6C4C45A4-A773-4A1F-9F2A-0053FC489FF8}">
      <dgm:prSet/>
      <dgm:spPr/>
      <dgm:t>
        <a:bodyPr/>
        <a:lstStyle/>
        <a:p>
          <a:endParaRPr lang="ru-RU"/>
        </a:p>
      </dgm:t>
    </dgm:pt>
    <dgm:pt modelId="{0D89E219-D944-43DA-87AF-7F83B4F9AC1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5 </a:t>
          </a:r>
        </a:p>
        <a:p>
          <a:r>
            <a:rPr lang="ru-RU" sz="1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кабинетов кризисной беременности в ЖК г. Омска</a:t>
          </a:r>
          <a:endParaRPr lang="ru-RU" sz="1800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D3EF69-56D0-4811-B88B-AB70BB0AF895}" type="parTrans" cxnId="{49BB67E9-7D42-4444-9955-ABFCBB741E1F}">
      <dgm:prSet/>
      <dgm:spPr/>
      <dgm:t>
        <a:bodyPr/>
        <a:lstStyle/>
        <a:p>
          <a:endParaRPr lang="ru-RU"/>
        </a:p>
      </dgm:t>
    </dgm:pt>
    <dgm:pt modelId="{AA88AC88-DC2E-4202-9C63-98B58FAE5A14}" type="sibTrans" cxnId="{49BB67E9-7D42-4444-9955-ABFCBB741E1F}">
      <dgm:prSet/>
      <dgm:spPr/>
      <dgm:t>
        <a:bodyPr/>
        <a:lstStyle/>
        <a:p>
          <a:endParaRPr lang="ru-RU"/>
        </a:p>
      </dgm:t>
    </dgm:pt>
    <dgm:pt modelId="{06E7F7B9-7D55-4BDA-A23F-C3BD95E7FB5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32</a:t>
          </a:r>
        </a:p>
        <a:p>
          <a:r>
            <a:rPr lang="ru-RU" sz="2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кабинета кризисной беременности в ЦРБ</a:t>
          </a:r>
        </a:p>
        <a:p>
          <a:endParaRPr lang="ru-RU" sz="3400" dirty="0"/>
        </a:p>
      </dgm:t>
    </dgm:pt>
    <dgm:pt modelId="{3C7F48F5-4E05-4CF7-B33D-DD0B2CF2F86B}" type="parTrans" cxnId="{87CC57CA-C46E-4BF6-9ABF-0397E57AB113}">
      <dgm:prSet/>
      <dgm:spPr/>
      <dgm:t>
        <a:bodyPr/>
        <a:lstStyle/>
        <a:p>
          <a:endParaRPr lang="ru-RU"/>
        </a:p>
      </dgm:t>
    </dgm:pt>
    <dgm:pt modelId="{60ED7A3D-6708-4255-8698-3278CFE4B615}" type="sibTrans" cxnId="{87CC57CA-C46E-4BF6-9ABF-0397E57AB113}">
      <dgm:prSet/>
      <dgm:spPr/>
      <dgm:t>
        <a:bodyPr/>
        <a:lstStyle/>
        <a:p>
          <a:endParaRPr lang="ru-RU"/>
        </a:p>
      </dgm:t>
    </dgm:pt>
    <dgm:pt modelId="{537B193C-7CBF-4C5D-8E46-EF5141E9F5B7}" type="pres">
      <dgm:prSet presAssocID="{629AACE7-92B5-4B94-9EAD-301BF8D0B0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60556-6B73-49B7-A6C4-7A60968C4BF2}" type="pres">
      <dgm:prSet presAssocID="{EEDBE9A7-D6D9-47A1-AA55-658BC5E2686B}" presName="centerShape" presStyleLbl="node0" presStyleIdx="0" presStyleCnt="1" custScaleX="205020" custScaleY="219869" custLinFactNeighborX="1594" custLinFactNeighborY="-28671"/>
      <dgm:spPr/>
      <dgm:t>
        <a:bodyPr/>
        <a:lstStyle/>
        <a:p>
          <a:endParaRPr lang="ru-RU"/>
        </a:p>
      </dgm:t>
    </dgm:pt>
    <dgm:pt modelId="{381D76A2-A2DD-4E84-BA63-52284A3AF1BC}" type="pres">
      <dgm:prSet presAssocID="{30D3EF69-56D0-4811-B88B-AB70BB0AF895}" presName="parTrans" presStyleLbl="sibTrans2D1" presStyleIdx="0" presStyleCnt="2" custScaleX="124085" custLinFactNeighborX="-17409" custLinFactNeighborY="-1605"/>
      <dgm:spPr/>
      <dgm:t>
        <a:bodyPr/>
        <a:lstStyle/>
        <a:p>
          <a:endParaRPr lang="ru-RU"/>
        </a:p>
      </dgm:t>
    </dgm:pt>
    <dgm:pt modelId="{7C8E142B-0DE8-4E14-8BB2-6D4225482769}" type="pres">
      <dgm:prSet presAssocID="{30D3EF69-56D0-4811-B88B-AB70BB0AF89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50416D1-3F38-4123-AD25-E361F0590C35}" type="pres">
      <dgm:prSet presAssocID="{0D89E219-D944-43DA-87AF-7F83B4F9AC16}" presName="node" presStyleLbl="node1" presStyleIdx="0" presStyleCnt="2" custScaleX="153120" custScaleY="158780" custRadScaleRad="127040" custRadScaleInc="14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9B5F5-2E34-4F80-93B2-55B8792F6BE8}" type="pres">
      <dgm:prSet presAssocID="{3C7F48F5-4E05-4CF7-B33D-DD0B2CF2F86B}" presName="parTrans" presStyleLbl="sibTrans2D1" presStyleIdx="1" presStyleCnt="2" custScaleX="151382"/>
      <dgm:spPr/>
      <dgm:t>
        <a:bodyPr/>
        <a:lstStyle/>
        <a:p>
          <a:endParaRPr lang="ru-RU"/>
        </a:p>
      </dgm:t>
    </dgm:pt>
    <dgm:pt modelId="{26A111A6-3CC2-4C8B-AD20-1828C60DFC2E}" type="pres">
      <dgm:prSet presAssocID="{3C7F48F5-4E05-4CF7-B33D-DD0B2CF2F86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B56FE55-3615-4397-A5B7-1F3FFB689855}" type="pres">
      <dgm:prSet presAssocID="{06E7F7B9-7D55-4BDA-A23F-C3BD95E7FB5C}" presName="node" presStyleLbl="node1" presStyleIdx="1" presStyleCnt="2" custScaleX="173814" custScaleY="175267" custRadScaleRad="112665" custRadScaleInc="44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1CC26-C640-484F-B46F-3E1C3AF54982}" type="presOf" srcId="{0D89E219-D944-43DA-87AF-7F83B4F9AC16}" destId="{550416D1-3F38-4123-AD25-E361F0590C35}" srcOrd="0" destOrd="0" presId="urn:microsoft.com/office/officeart/2005/8/layout/radial5"/>
    <dgm:cxn modelId="{CF6D2D54-1F26-4F2B-801A-5E474D151E80}" type="presOf" srcId="{3C7F48F5-4E05-4CF7-B33D-DD0B2CF2F86B}" destId="{7269B5F5-2E34-4F80-93B2-55B8792F6BE8}" srcOrd="0" destOrd="0" presId="urn:microsoft.com/office/officeart/2005/8/layout/radial5"/>
    <dgm:cxn modelId="{2E4CBCFE-0B0B-4BA0-BE26-C07BFE54A248}" type="presOf" srcId="{629AACE7-92B5-4B94-9EAD-301BF8D0B02E}" destId="{537B193C-7CBF-4C5D-8E46-EF5141E9F5B7}" srcOrd="0" destOrd="0" presId="urn:microsoft.com/office/officeart/2005/8/layout/radial5"/>
    <dgm:cxn modelId="{27F2E572-3E60-4478-9B9F-D1FB7CF204DA}" type="presOf" srcId="{06E7F7B9-7D55-4BDA-A23F-C3BD95E7FB5C}" destId="{DB56FE55-3615-4397-A5B7-1F3FFB689855}" srcOrd="0" destOrd="0" presId="urn:microsoft.com/office/officeart/2005/8/layout/radial5"/>
    <dgm:cxn modelId="{49BB67E9-7D42-4444-9955-ABFCBB741E1F}" srcId="{EEDBE9A7-D6D9-47A1-AA55-658BC5E2686B}" destId="{0D89E219-D944-43DA-87AF-7F83B4F9AC16}" srcOrd="0" destOrd="0" parTransId="{30D3EF69-56D0-4811-B88B-AB70BB0AF895}" sibTransId="{AA88AC88-DC2E-4202-9C63-98B58FAE5A14}"/>
    <dgm:cxn modelId="{87CC57CA-C46E-4BF6-9ABF-0397E57AB113}" srcId="{EEDBE9A7-D6D9-47A1-AA55-658BC5E2686B}" destId="{06E7F7B9-7D55-4BDA-A23F-C3BD95E7FB5C}" srcOrd="1" destOrd="0" parTransId="{3C7F48F5-4E05-4CF7-B33D-DD0B2CF2F86B}" sibTransId="{60ED7A3D-6708-4255-8698-3278CFE4B615}"/>
    <dgm:cxn modelId="{716E19AC-E5DB-4C43-8784-6C94542C6A17}" type="presOf" srcId="{30D3EF69-56D0-4811-B88B-AB70BB0AF895}" destId="{381D76A2-A2DD-4E84-BA63-52284A3AF1BC}" srcOrd="0" destOrd="0" presId="urn:microsoft.com/office/officeart/2005/8/layout/radial5"/>
    <dgm:cxn modelId="{58ED23CF-61D6-45EC-91F0-89EE38DCF8B5}" type="presOf" srcId="{EEDBE9A7-D6D9-47A1-AA55-658BC5E2686B}" destId="{77460556-6B73-49B7-A6C4-7A60968C4BF2}" srcOrd="0" destOrd="0" presId="urn:microsoft.com/office/officeart/2005/8/layout/radial5"/>
    <dgm:cxn modelId="{6C4C45A4-A773-4A1F-9F2A-0053FC489FF8}" srcId="{629AACE7-92B5-4B94-9EAD-301BF8D0B02E}" destId="{EEDBE9A7-D6D9-47A1-AA55-658BC5E2686B}" srcOrd="0" destOrd="0" parTransId="{930B4887-AA3F-447D-BA43-F7D97D26B970}" sibTransId="{61802A23-9A22-4976-AC6A-9D5449026E13}"/>
    <dgm:cxn modelId="{CB85CE7F-6A40-4302-A9BB-EC0358D4358D}" type="presOf" srcId="{3C7F48F5-4E05-4CF7-B33D-DD0B2CF2F86B}" destId="{26A111A6-3CC2-4C8B-AD20-1828C60DFC2E}" srcOrd="1" destOrd="0" presId="urn:microsoft.com/office/officeart/2005/8/layout/radial5"/>
    <dgm:cxn modelId="{B72B11CC-284F-49EB-BF6C-756255423EB6}" type="presOf" srcId="{30D3EF69-56D0-4811-B88B-AB70BB0AF895}" destId="{7C8E142B-0DE8-4E14-8BB2-6D4225482769}" srcOrd="1" destOrd="0" presId="urn:microsoft.com/office/officeart/2005/8/layout/radial5"/>
    <dgm:cxn modelId="{1DC53EF4-1E4A-482C-ACDB-17D27A6BBB8B}" type="presParOf" srcId="{537B193C-7CBF-4C5D-8E46-EF5141E9F5B7}" destId="{77460556-6B73-49B7-A6C4-7A60968C4BF2}" srcOrd="0" destOrd="0" presId="urn:microsoft.com/office/officeart/2005/8/layout/radial5"/>
    <dgm:cxn modelId="{9F032E08-767F-442E-92F7-E5F536936707}" type="presParOf" srcId="{537B193C-7CBF-4C5D-8E46-EF5141E9F5B7}" destId="{381D76A2-A2DD-4E84-BA63-52284A3AF1BC}" srcOrd="1" destOrd="0" presId="urn:microsoft.com/office/officeart/2005/8/layout/radial5"/>
    <dgm:cxn modelId="{FE636AB8-1960-43B9-9B09-51F17567AB30}" type="presParOf" srcId="{381D76A2-A2DD-4E84-BA63-52284A3AF1BC}" destId="{7C8E142B-0DE8-4E14-8BB2-6D4225482769}" srcOrd="0" destOrd="0" presId="urn:microsoft.com/office/officeart/2005/8/layout/radial5"/>
    <dgm:cxn modelId="{B496EB90-7446-4B7C-9CA6-2610ADBD0752}" type="presParOf" srcId="{537B193C-7CBF-4C5D-8E46-EF5141E9F5B7}" destId="{550416D1-3F38-4123-AD25-E361F0590C35}" srcOrd="2" destOrd="0" presId="urn:microsoft.com/office/officeart/2005/8/layout/radial5"/>
    <dgm:cxn modelId="{853D799B-C5AF-4613-ADFC-251A2E74546A}" type="presParOf" srcId="{537B193C-7CBF-4C5D-8E46-EF5141E9F5B7}" destId="{7269B5F5-2E34-4F80-93B2-55B8792F6BE8}" srcOrd="3" destOrd="0" presId="urn:microsoft.com/office/officeart/2005/8/layout/radial5"/>
    <dgm:cxn modelId="{DC84342C-5AAB-4BEB-9651-AF789CF4B7E8}" type="presParOf" srcId="{7269B5F5-2E34-4F80-93B2-55B8792F6BE8}" destId="{26A111A6-3CC2-4C8B-AD20-1828C60DFC2E}" srcOrd="0" destOrd="0" presId="urn:microsoft.com/office/officeart/2005/8/layout/radial5"/>
    <dgm:cxn modelId="{FB5E884F-9F8E-4EB2-A7A4-DC61A1437741}" type="presParOf" srcId="{537B193C-7CBF-4C5D-8E46-EF5141E9F5B7}" destId="{DB56FE55-3615-4397-A5B7-1F3FFB689855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460556-6B73-49B7-A6C4-7A60968C4BF2}">
      <dsp:nvSpPr>
        <dsp:cNvPr id="0" name=""/>
        <dsp:cNvSpPr/>
      </dsp:nvSpPr>
      <dsp:spPr>
        <a:xfrm>
          <a:off x="1723057" y="0"/>
          <a:ext cx="2770556" cy="2971220"/>
        </a:xfrm>
        <a:prstGeom prst="ellipse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alpha val="8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alpha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Центр кризисной беременности «Ты не одна»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ЖК № 2 БУЗОО «ГКПЦ»</a:t>
          </a:r>
          <a:endParaRPr lang="ru-RU" sz="2000" b="0" kern="1200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3057" y="0"/>
        <a:ext cx="2770556" cy="2971220"/>
      </dsp:txXfrm>
    </dsp:sp>
    <dsp:sp modelId="{381D76A2-A2DD-4E84-BA63-52284A3AF1BC}">
      <dsp:nvSpPr>
        <dsp:cNvPr id="0" name=""/>
        <dsp:cNvSpPr/>
      </dsp:nvSpPr>
      <dsp:spPr>
        <a:xfrm rot="3388657">
          <a:off x="3820611" y="2697097"/>
          <a:ext cx="386291" cy="45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3388657">
        <a:off x="3820611" y="2697097"/>
        <a:ext cx="386291" cy="459462"/>
      </dsp:txXfrm>
    </dsp:sp>
    <dsp:sp modelId="{550416D1-3F38-4123-AD25-E361F0590C35}">
      <dsp:nvSpPr>
        <dsp:cNvPr id="0" name=""/>
        <dsp:cNvSpPr/>
      </dsp:nvSpPr>
      <dsp:spPr>
        <a:xfrm>
          <a:off x="3786216" y="2997847"/>
          <a:ext cx="2069201" cy="2145688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alpha val="9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5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кабинетов кризисной беременности в ЖК г. Омска</a:t>
          </a:r>
          <a:endParaRPr lang="ru-RU" sz="1800" kern="1200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6216" y="2997847"/>
        <a:ext cx="2069201" cy="2145688"/>
      </dsp:txXfrm>
    </dsp:sp>
    <dsp:sp modelId="{7269B5F5-2E34-4F80-93B2-55B8792F6BE8}">
      <dsp:nvSpPr>
        <dsp:cNvPr id="0" name=""/>
        <dsp:cNvSpPr/>
      </dsp:nvSpPr>
      <dsp:spPr>
        <a:xfrm rot="7098787">
          <a:off x="2175493" y="2704467"/>
          <a:ext cx="304860" cy="45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681606"/>
            <a:satOff val="-19641"/>
            <a:lumOff val="4040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shade val="90000"/>
              <a:hueOff val="681606"/>
              <a:satOff val="-19641"/>
              <a:lumOff val="4040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7098787">
        <a:off x="2175493" y="2704467"/>
        <a:ext cx="304860" cy="459462"/>
      </dsp:txXfrm>
    </dsp:sp>
    <dsp:sp modelId="{DB56FE55-3615-4397-A5B7-1F3FFB689855}">
      <dsp:nvSpPr>
        <dsp:cNvPr id="0" name=""/>
        <dsp:cNvSpPr/>
      </dsp:nvSpPr>
      <dsp:spPr>
        <a:xfrm>
          <a:off x="500069" y="2962838"/>
          <a:ext cx="2348851" cy="2368487"/>
        </a:xfrm>
        <a:prstGeom prst="ellips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98000"/>
                <a:shade val="25000"/>
                <a:satMod val="250000"/>
              </a:schemeClr>
            </a:gs>
            <a:gs pos="68000">
              <a:schemeClr val="accent5">
                <a:alpha val="90000"/>
                <a:hueOff val="0"/>
                <a:satOff val="0"/>
                <a:lumOff val="0"/>
                <a:alphaOff val="-40000"/>
                <a:tint val="86000"/>
                <a:satMod val="11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alpha val="90000"/>
              <a:hueOff val="0"/>
              <a:satOff val="0"/>
              <a:lumOff val="0"/>
              <a:alphaOff val="-4000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32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кабинета кризисной беременности в ЦРБ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500069" y="2962838"/>
        <a:ext cx="2348851" cy="2368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174B5D-7F0E-428B-A4B5-0419773AFD20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3F4D86-6009-47D8-855C-9F31F9D4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F4B49F-85FD-4744-8D65-4B2D491C6EDD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6600"/>
            <a:ext cx="491013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46712" cy="44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5C1D24-7D5F-47E0-AAB0-264D24033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C3B5-16E4-4248-BBE4-A9404AF3C199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AA62-6E3A-4216-9A5F-B0283CCE2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A14C-713B-42A7-803D-377F9FF4B300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A7C6-1184-4CAF-AEF6-78AA90018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8A92-7038-4B4E-BB8C-AB1DEB272DF0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75A5-38AA-4606-80C2-60A2BA042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14A1-B077-42CD-817F-E5047082855E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90EC-9477-4A06-8AAC-285803F0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A199-AF2B-4092-99FC-9A31DE0A1698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70EC-4DF9-4D07-B6E7-521406433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980B-C614-4F45-BF85-48A82FBEB83F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9ECC-D7FF-4019-84E8-07DABA409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1ABD-CA7D-4F9E-A598-356191EC7534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189-CC39-4062-A658-AC8348CB7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2FA1-8EAD-40B8-B1FF-C777965BF5B1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BCEA-183A-4CBB-B638-0BC7571E1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83C1-BDC8-4641-99C5-3950EE21E5D9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7550-4AF2-4DDA-9162-D88F3DF66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7D98-2BAD-455E-8858-F54171D9A64A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9428-699C-424B-810F-2593CB9FD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7020-5F8D-44B8-ABF3-0D629BCEBB6E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A3E0-9390-495C-A89E-DBA52DBE3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DD8EEE9-A8AB-41C0-9F13-F85952471DE1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1D4D72-4AAA-4889-B407-9B7598D23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7" r:id="rId9"/>
    <p:sldLayoutId id="2147484335" r:id="rId10"/>
    <p:sldLayoutId id="21474843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3929063" y="5286375"/>
            <a:ext cx="5214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здравоохранения</a:t>
            </a:r>
          </a:p>
          <a:p>
            <a:r>
              <a:rPr lang="ru-RU" sz="2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Омской области</a:t>
            </a:r>
          </a:p>
          <a:p>
            <a:endParaRPr lang="ru-RU" sz="21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Ольга Николаевна Богданова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702298" y="2000250"/>
            <a:ext cx="78029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Система здравоохранения </a:t>
            </a:r>
          </a:p>
          <a:p>
            <a:pPr algn="ctr"/>
            <a:r>
              <a:rPr lang="ru-RU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как субъект </a:t>
            </a:r>
            <a:r>
              <a:rPr lang="ru-RU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профилактики</a:t>
            </a:r>
          </a:p>
          <a:p>
            <a:pPr algn="ctr"/>
            <a:r>
              <a:rPr lang="ru-RU" sz="4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семейного неблагополучия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3" descr="герб 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0" y="714375"/>
            <a:ext cx="9020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Медико-социальные кабинеты для несовершеннолетних </a:t>
            </a:r>
          </a:p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бюджетных учреждений здравоохранения Омской области</a:t>
            </a:r>
          </a:p>
        </p:txBody>
      </p:sp>
      <p:graphicFrame>
        <p:nvGraphicFramePr>
          <p:cNvPr id="4098" name="Диаграмма 9"/>
          <p:cNvGraphicFramePr>
            <a:graphicFrameLocks/>
          </p:cNvGraphicFramePr>
          <p:nvPr/>
        </p:nvGraphicFramePr>
        <p:xfrm>
          <a:off x="0" y="1214438"/>
          <a:ext cx="8715375" cy="5032375"/>
        </p:xfrm>
        <a:graphic>
          <a:graphicData uri="http://schemas.openxmlformats.org/presentationml/2006/ole">
            <p:oleObj spid="_x0000_s4098" r:id="rId4" imgW="9144793" imgH="5462489" progId="Excel.Sheet.8">
              <p:embed/>
            </p:oleObj>
          </a:graphicData>
        </a:graphic>
      </p:graphicFrame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071688" y="6143625"/>
            <a:ext cx="3806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Более 120 000 патронажей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0" y="1357313"/>
            <a:ext cx="83613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</a:p>
          <a:p>
            <a:endParaRPr lang="ru-RU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Работа с родителями, страдающими зависимостями</a:t>
            </a:r>
          </a:p>
          <a:p>
            <a:endParaRPr lang="ru-RU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 квартал 2017 года </a:t>
            </a:r>
          </a:p>
          <a:p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проведена работа с 1140 семьями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3" descr="герб 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571500" y="928688"/>
            <a:ext cx="82057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Число детей, помещенных в бюджетные учреждения </a:t>
            </a:r>
          </a:p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здравоохранения Омской области</a:t>
            </a:r>
          </a:p>
        </p:txBody>
      </p:sp>
      <p:graphicFrame>
        <p:nvGraphicFramePr>
          <p:cNvPr id="5122" name="Диаграмма 7"/>
          <p:cNvGraphicFramePr>
            <a:graphicFrameLocks/>
          </p:cNvGraphicFramePr>
          <p:nvPr/>
        </p:nvGraphicFramePr>
        <p:xfrm>
          <a:off x="-324544" y="1340768"/>
          <a:ext cx="9793088" cy="5328593"/>
        </p:xfrm>
        <a:graphic>
          <a:graphicData uri="http://schemas.openxmlformats.org/presentationml/2006/ole">
            <p:oleObj spid="_x0000_s5122" r:id="rId4" imgW="7785267" imgH="4145639" progId="Excel.Sheet.8">
              <p:embed/>
            </p:oleObj>
          </a:graphicData>
        </a:graphic>
      </p:graphicFrame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339752" y="6021288"/>
            <a:ext cx="4406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Ежегодно до  750 детей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357188" y="857250"/>
            <a:ext cx="85550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Профилактика наркологических расстройств </a:t>
            </a:r>
          </a:p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среди детско-подросткового населения Омской области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714375" y="1857375"/>
            <a:ext cx="23431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первичная</a:t>
            </a:r>
          </a:p>
          <a:p>
            <a:pPr>
              <a:buFont typeface="Wingdings" pitchFamily="2" charset="2"/>
              <a:buChar char="v"/>
            </a:pPr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285750" y="2571750"/>
            <a:ext cx="885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Результаты профилактических медицинских осмотров  обучающихся общеобразовательных школ </a:t>
            </a:r>
          </a:p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тестированием на наркотики</a:t>
            </a:r>
          </a:p>
          <a:p>
            <a:pPr algn="ctr"/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 год – осмотрено 663 обучающихся</a:t>
            </a:r>
          </a:p>
          <a:p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 квартал 2017 года: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28 образовательных организаций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осмотрено 92 обучающихся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выявлен 1 положительный результат</a:t>
            </a:r>
          </a:p>
        </p:txBody>
      </p:sp>
      <p:pic>
        <p:nvPicPr>
          <p:cNvPr id="11" name="Рисунок 10" descr="126d2be1b814151e6514251288cb6e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500570"/>
            <a:ext cx="2199540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357188" y="857250"/>
            <a:ext cx="85550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Профилактика наркологических расстройств </a:t>
            </a:r>
          </a:p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среди детско-подросткового населения Омской области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785813" y="1714500"/>
            <a:ext cx="6832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вторичная (работа с «группой риска»)</a:t>
            </a:r>
          </a:p>
          <a:p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643188" y="2786063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Проконсультировано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571750" y="3214688"/>
            <a:ext cx="714375" cy="571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2063" y="3214688"/>
            <a:ext cx="776287" cy="5619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0" y="3786188"/>
            <a:ext cx="4429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КДН</a:t>
            </a:r>
          </a:p>
          <a:p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квартал 2016 года – 2922 человека</a:t>
            </a:r>
          </a:p>
          <a:p>
            <a:endParaRPr lang="en-US" sz="20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квартал 2017 года – 3321 человек</a:t>
            </a:r>
          </a:p>
        </p:txBody>
      </p:sp>
      <p:sp>
        <p:nvSpPr>
          <p:cNvPr id="17419" name="TextBox 19"/>
          <p:cNvSpPr txBox="1">
            <a:spLocks noChangeArrowheads="1"/>
          </p:cNvSpPr>
          <p:nvPr/>
        </p:nvSpPr>
        <p:spPr bwMode="auto">
          <a:xfrm>
            <a:off x="4714875" y="3857625"/>
            <a:ext cx="4214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Подразделения полиции</a:t>
            </a:r>
          </a:p>
          <a:p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квартал 2016 года – 1119 человек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квартал 2017 года – 1185 человек</a:t>
            </a:r>
          </a:p>
        </p:txBody>
      </p:sp>
      <p:sp>
        <p:nvSpPr>
          <p:cNvPr id="17420" name="TextBox 20"/>
          <p:cNvSpPr txBox="1">
            <a:spLocks noChangeArrowheads="1"/>
          </p:cNvSpPr>
          <p:nvPr/>
        </p:nvSpPr>
        <p:spPr bwMode="auto">
          <a:xfrm>
            <a:off x="1643063" y="5715000"/>
            <a:ext cx="558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Пролечено в стационарных условиях </a:t>
            </a:r>
          </a:p>
          <a:p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52 подростка (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квартал 2016 года – 48)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3" descr="герб 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357188" y="714375"/>
            <a:ext cx="85550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Профилактика наркологических расстройств </a:t>
            </a:r>
          </a:p>
          <a:p>
            <a:pPr algn="ctr"/>
            <a:r>
              <a:rPr lang="ru-RU" sz="2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среди детско-подросткового населения Омской области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428625" y="1571625"/>
            <a:ext cx="612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третичная (предупреждение рецедивов)</a:t>
            </a:r>
          </a:p>
        </p:txBody>
      </p:sp>
      <p:sp>
        <p:nvSpPr>
          <p:cNvPr id="6153" name="Прямоугольник 14"/>
          <p:cNvSpPr>
            <a:spLocks noChangeArrowheads="1"/>
          </p:cNvSpPr>
          <p:nvPr/>
        </p:nvSpPr>
        <p:spPr bwMode="auto">
          <a:xfrm>
            <a:off x="166688" y="2178050"/>
            <a:ext cx="8737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1 апреля 2017 года </a:t>
            </a:r>
          </a:p>
          <a:p>
            <a:pPr algn="ctr"/>
            <a:r>
              <a:rPr lang="ru-RU" sz="2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 наблюдением специалистов наркологической службы состояло</a:t>
            </a:r>
          </a:p>
          <a:p>
            <a:pPr algn="ctr"/>
            <a:r>
              <a:rPr lang="ru-RU" sz="22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618</a:t>
            </a:r>
            <a:r>
              <a:rPr lang="ru-RU" sz="2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несовершеннолетних (</a:t>
            </a:r>
            <a:r>
              <a:rPr lang="ru-RU" sz="22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1 апреля 2016 года – 729)</a:t>
            </a:r>
          </a:p>
        </p:txBody>
      </p:sp>
      <p:graphicFrame>
        <p:nvGraphicFramePr>
          <p:cNvPr id="6146" name="Диаграмма 9"/>
          <p:cNvGraphicFramePr>
            <a:graphicFrameLocks/>
          </p:cNvGraphicFramePr>
          <p:nvPr/>
        </p:nvGraphicFramePr>
        <p:xfrm>
          <a:off x="-396552" y="3068961"/>
          <a:ext cx="9540551" cy="3789040"/>
        </p:xfrm>
        <a:graphic>
          <a:graphicData uri="http://schemas.openxmlformats.org/presentationml/2006/ole">
            <p:oleObj spid="_x0000_s6146" r:id="rId4" imgW="8571719" imgH="3572566" progId="Excel.Shee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3143250" y="1340768"/>
            <a:ext cx="2720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ВИЧ-инфекция</a:t>
            </a: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0" y="2721893"/>
            <a:ext cx="9429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01.05.2017 г. зарегистрировано 15588 случаев ВИЧ-инфекции</a:t>
            </a:r>
          </a:p>
          <a:p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(с 1996 года)</a:t>
            </a:r>
          </a:p>
          <a:p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01.05.2017 г.  показатель пораженности:</a:t>
            </a:r>
          </a:p>
          <a:p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ежегодно выявляется до 12 случаев ВИЧ-инфекции у </a:t>
            </a:r>
          </a:p>
          <a:p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подростков ( 1 квартал 2017 года – 3)</a:t>
            </a:r>
          </a:p>
        </p:txBody>
      </p:sp>
      <p:pic>
        <p:nvPicPr>
          <p:cNvPr id="17" name="Рисунок 16" descr="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908720"/>
            <a:ext cx="1952612" cy="130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88" y="4365104"/>
          <a:ext cx="814393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2428892"/>
                <a:gridCol w="2714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Омская область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СФО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787,9 на 100000 населения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594,3 на 100000 населения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1218,6 на 100000 населения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rcRect l="11121" t="24229" r="57183" b="13054"/>
          <a:stretch/>
        </p:blipFill>
        <p:spPr>
          <a:xfrm>
            <a:off x="7737579" y="1142984"/>
            <a:ext cx="1335015" cy="1938949"/>
          </a:xfrm>
          <a:effectLst>
            <a:softEdge rad="112500"/>
          </a:effectLst>
        </p:spPr>
      </p:pic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2643188" y="857250"/>
            <a:ext cx="3336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ВИЧ-инфекция</a:t>
            </a:r>
          </a:p>
          <a:p>
            <a:pPr algn="ctr"/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квартал 2017 года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71500" y="1938040"/>
            <a:ext cx="74295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Родилось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ребенка от ВИЧ-инфицированных матерей</a:t>
            </a:r>
          </a:p>
          <a:p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(всего за весь период регистрации  ВИЧ-инфекции родилось 1457 детей)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100 % обеспечение сухими молочными смесями до 1 года</a:t>
            </a:r>
          </a:p>
          <a:p>
            <a:endParaRPr 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диспансерном учете 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БУЗОО «Центр по профилактике и борьбе со СПИД </a:t>
            </a: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инфекционными заболеваниями» состоит </a:t>
            </a:r>
          </a:p>
          <a:p>
            <a:pPr algn="ctr"/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501 несовершеннолетний</a:t>
            </a:r>
          </a:p>
          <a:p>
            <a:endParaRPr 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036469" y="4911725"/>
            <a:ext cx="857250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821657" y="4974133"/>
            <a:ext cx="857250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20"/>
          <p:cNvSpPr txBox="1">
            <a:spLocks noChangeArrowheads="1"/>
          </p:cNvSpPr>
          <p:nvPr/>
        </p:nvSpPr>
        <p:spPr bwMode="auto">
          <a:xfrm>
            <a:off x="0" y="5652790"/>
            <a:ext cx="33448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несовершеннолетних </a:t>
            </a:r>
          </a:p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диагнозом «ВИЧ-инфекция»</a:t>
            </a: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4929188" y="5581352"/>
            <a:ext cx="3902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386 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</a:p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неокончательным лабораторным </a:t>
            </a:r>
          </a:p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результатом на ВИЧ-инфекцию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0" y="1110679"/>
            <a:ext cx="9064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Информация о жизнеустройстве 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ВИЧ-инфицированных несовершеннолетних 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данным БУЗОО «Центр по профилактике и борьбе 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 СПИД и инфекционными заболеваниями»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итогам 1 квартала 2017 года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42938" y="3862334"/>
          <a:ext cx="8072495" cy="244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99"/>
                <a:gridCol w="1614499"/>
                <a:gridCol w="1614499"/>
                <a:gridCol w="1614499"/>
                <a:gridCol w="1614499"/>
              </a:tblGrid>
              <a:tr h="192882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Отдано</a:t>
                      </a:r>
                      <a:r>
                        <a:rPr lang="ru-RU" sz="20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 опеку  жителям Омской области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Отдано</a:t>
                      </a:r>
                      <a:r>
                        <a:rPr lang="ru-RU" sz="20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 опеку  жителям других  регионов РФ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Усыновлено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Находится в КУЗОО «Специализированный дом ребенка»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Находится</a:t>
                      </a:r>
                      <a:r>
                        <a:rPr lang="ru-RU" sz="2000" b="1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детских домах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pic>
        <p:nvPicPr>
          <p:cNvPr id="16" name="Рисунок 15" descr="img23.jpg"/>
          <p:cNvPicPr>
            <a:picLocks noChangeAspect="1"/>
          </p:cNvPicPr>
          <p:nvPr/>
        </p:nvPicPr>
        <p:blipFill>
          <a:blip r:embed="rId3" cstate="print"/>
          <a:srcRect b="10204"/>
          <a:stretch>
            <a:fillRect/>
          </a:stretch>
        </p:blipFill>
        <p:spPr>
          <a:xfrm>
            <a:off x="571472" y="857232"/>
            <a:ext cx="7925290" cy="5337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44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pic>
        <p:nvPicPr>
          <p:cNvPr id="12" name="Рисунок 11" descr="hronicheski_zabolevaniya_pri_beremenno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2286016" cy="166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1285852" y="1214422"/>
          <a:ext cx="60960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Рисунок 13" descr="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34137" y="1071546"/>
            <a:ext cx="2190765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3" descr="герб 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285750" y="1000125"/>
            <a:ext cx="8501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Итоги работы Центра и кабинетов кризисной беременности </a:t>
            </a:r>
          </a:p>
        </p:txBody>
      </p:sp>
      <p:graphicFrame>
        <p:nvGraphicFramePr>
          <p:cNvPr id="1026" name="Диаграмма 11"/>
          <p:cNvGraphicFramePr>
            <a:graphicFrameLocks/>
          </p:cNvGraphicFramePr>
          <p:nvPr/>
        </p:nvGraphicFramePr>
        <p:xfrm>
          <a:off x="-180528" y="1571625"/>
          <a:ext cx="9324528" cy="5286375"/>
        </p:xfrm>
        <a:graphic>
          <a:graphicData uri="http://schemas.openxmlformats.org/presentationml/2006/ole">
            <p:oleObj spid="_x0000_s1026" r:id="rId4" imgW="8858256" imgH="5285690" progId="Excel.Shee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3" descr="герб 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500188" y="1071563"/>
            <a:ext cx="630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Число абортов по желанию женщины</a:t>
            </a:r>
          </a:p>
        </p:txBody>
      </p:sp>
      <p:graphicFrame>
        <p:nvGraphicFramePr>
          <p:cNvPr id="2050" name="Диаграмма 9"/>
          <p:cNvGraphicFramePr>
            <a:graphicFrameLocks/>
          </p:cNvGraphicFramePr>
          <p:nvPr/>
        </p:nvGraphicFramePr>
        <p:xfrm>
          <a:off x="683568" y="1916832"/>
          <a:ext cx="7500938" cy="6038403"/>
        </p:xfrm>
        <a:graphic>
          <a:graphicData uri="http://schemas.openxmlformats.org/presentationml/2006/ole">
            <p:oleObj spid="_x0000_s2050" r:id="rId4" imgW="6096528" imgH="4066384" progId="Excel.Shee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3" descr="герб 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graphicFrame>
        <p:nvGraphicFramePr>
          <p:cNvPr id="3074" name="Диаграмма 11"/>
          <p:cNvGraphicFramePr>
            <a:graphicFrameLocks/>
          </p:cNvGraphicFramePr>
          <p:nvPr/>
        </p:nvGraphicFramePr>
        <p:xfrm>
          <a:off x="-468560" y="1484784"/>
          <a:ext cx="9612560" cy="6336704"/>
        </p:xfrm>
        <a:graphic>
          <a:graphicData uri="http://schemas.openxmlformats.org/presentationml/2006/ole">
            <p:oleObj spid="_x0000_s3074" r:id="rId4" imgW="7645047" imgH="4712616" progId="Excel.Sheet.8">
              <p:embed/>
            </p:oleObj>
          </a:graphicData>
        </a:graphic>
      </p:graphicFrame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857250" y="857250"/>
            <a:ext cx="6913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Число детей, 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 которых отказались в родильном доме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1011238" y="785813"/>
            <a:ext cx="7412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Профилактическая и разьяснительная </a:t>
            </a:r>
          </a:p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работа с беременными</a:t>
            </a:r>
          </a:p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(взаимодействие с общественными организациями)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5" y="2143125"/>
            <a:ext cx="8215313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ОРОО «Центр защиты материнства «Нечаянная радость» (психологическая и материальная помощь, временное жилье)</a:t>
            </a:r>
          </a:p>
          <a:p>
            <a:pPr>
              <a:buFont typeface="Wingdings" pitchFamily="2" charset="2"/>
              <a:buChar char="v"/>
              <a:defRPr/>
            </a:pPr>
            <a:endParaRPr lang="ru-RU" sz="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Благотворительная организация «Радуга» (юридическая помощь)</a:t>
            </a:r>
          </a:p>
          <a:p>
            <a:pPr>
              <a:buFont typeface="Wingdings" pitchFamily="2" charset="2"/>
              <a:buChar char="v"/>
              <a:defRPr/>
            </a:pPr>
            <a:endParaRPr lang="ru-RU" sz="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БКО «</a:t>
            </a:r>
            <a:r>
              <a:rPr lang="ru-RU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Каритас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(обеспечение беременных женщин продуктовыми наборами)</a:t>
            </a:r>
          </a:p>
          <a:p>
            <a:pPr indent="266700">
              <a:defRPr/>
            </a:pP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9" descr="C:\Documents and Settings\kalashnikova\Рабочий стол\для доклада\картинки\DSCN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697006"/>
            <a:ext cx="2500330" cy="1875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4" name="Picture 10" descr="C:\Documents and Settings\kalashnikova\Рабочий стол\для доклада\картинки\IMG_20170419_132441.jpg"/>
          <p:cNvPicPr>
            <a:picLocks noChangeAspect="1" noChangeArrowheads="1"/>
          </p:cNvPicPr>
          <p:nvPr/>
        </p:nvPicPr>
        <p:blipFill>
          <a:blip r:embed="rId4" cstate="print"/>
          <a:srcRect t="2604" b="27079"/>
          <a:stretch>
            <a:fillRect/>
          </a:stretch>
        </p:blipFill>
        <p:spPr bwMode="auto">
          <a:xfrm>
            <a:off x="5429256" y="4500570"/>
            <a:ext cx="216708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1011238" y="785813"/>
            <a:ext cx="69421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Профилактическая и разьяснительная работа с </a:t>
            </a:r>
          </a:p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беременными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3" y="2071688"/>
            <a:ext cx="8215312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Дородовый и послеродовый патронаж</a:t>
            </a:r>
          </a:p>
          <a:p>
            <a:pPr>
              <a:buFont typeface="Wingdings" pitchFamily="2" charset="2"/>
              <a:buChar char="v"/>
              <a:defRPr/>
            </a:pP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Школа беременной, родителей, молодых матерей</a:t>
            </a:r>
          </a:p>
          <a:p>
            <a:pPr>
              <a:buFont typeface="Wingdings" pitchFamily="2" charset="2"/>
              <a:buChar char="v"/>
              <a:defRPr/>
            </a:pPr>
            <a:endParaRPr lang="ru-RU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Обменная карта «Мамина азбука» – 20 тысяч экземпляров в год, обновление информации</a:t>
            </a:r>
          </a:p>
          <a:p>
            <a:pPr indent="266700">
              <a:defRPr/>
            </a:pP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0151906.958228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8823">
            <a:off x="6633871" y="4189352"/>
            <a:ext cx="1782313" cy="2580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8" descr="66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8260">
            <a:off x="5062663" y="4362224"/>
            <a:ext cx="1679222" cy="240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 descr="герб 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pic>
        <p:nvPicPr>
          <p:cNvPr id="8" name="Picture 8" descr="C:\Documents and Settings\kalashnikova\Рабочий стол\ФОТО\ГКПЦ\ГНЦ\мама+малыш\мама+малыш\DwD3ezjYmT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285751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Documents and Settings\kalashnikova\Рабочий стол\ФОТО\ГКПЦ\ГНЦ\Фото0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714488"/>
            <a:ext cx="2090738" cy="2787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9" descr="C:\Documents and Settings\kalashnikova\Рабочий стол\ФОТО\ГКПЦ\ГНЦ\семинары для матерей\семинары для матерей\FEJu1ubVa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357562"/>
            <a:ext cx="2881333" cy="216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357188" y="714375"/>
            <a:ext cx="82121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БУЗОО 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«Городской клинический перинатальный центр»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500063" y="2286000"/>
            <a:ext cx="4365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Индивидуальный прием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Мастер-классы с родителями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Консультации на дому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SAM_2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928802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23" descr="герб О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85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785813"/>
            <a:ext cx="91440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2357438" y="285750"/>
            <a:ext cx="529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Омской области</a:t>
            </a: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785813" y="857250"/>
            <a:ext cx="75771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Группы дневного пребывания 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КУЗОО «Специализированный дом ребенка»</a:t>
            </a:r>
          </a:p>
        </p:txBody>
      </p:sp>
      <p:pic>
        <p:nvPicPr>
          <p:cNvPr id="14" name="Рисунок 13" descr="SAM_2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928802"/>
            <a:ext cx="3571900" cy="267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SAM_25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071810"/>
            <a:ext cx="3524243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2">
      <a:dk1>
        <a:sysClr val="windowText" lastClr="000000"/>
      </a:dk1>
      <a:lt1>
        <a:srgbClr val="3E5D77"/>
      </a:lt1>
      <a:dk2>
        <a:srgbClr val="3E5D77"/>
      </a:dk2>
      <a:lt2>
        <a:srgbClr val="002D89"/>
      </a:lt2>
      <a:accent1>
        <a:srgbClr val="002D89"/>
      </a:accent1>
      <a:accent2>
        <a:srgbClr val="002D89"/>
      </a:accent2>
      <a:accent3>
        <a:srgbClr val="002060"/>
      </a:accent3>
      <a:accent4>
        <a:srgbClr val="7030A0"/>
      </a:accent4>
      <a:accent5>
        <a:srgbClr val="00B0F0"/>
      </a:accent5>
      <a:accent6>
        <a:srgbClr val="8E736A"/>
      </a:accent6>
      <a:hlink>
        <a:srgbClr val="7D8524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2526</TotalTime>
  <Words>624</Words>
  <Application>Microsoft Office PowerPoint</Application>
  <PresentationFormat>Экран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готовности медицинской службы Омской областик эпидемическому подъему заболеваемости гриппом и ОРВИ в 2011 году</dc:title>
  <dc:creator>Migunova</dc:creator>
  <cp:lastModifiedBy>OGPestova</cp:lastModifiedBy>
  <cp:revision>391</cp:revision>
  <cp:lastPrinted>2011-12-15T02:15:07Z</cp:lastPrinted>
  <dcterms:created xsi:type="dcterms:W3CDTF">2011-01-25T12:04:31Z</dcterms:created>
  <dcterms:modified xsi:type="dcterms:W3CDTF">2017-06-06T10:33:17Z</dcterms:modified>
</cp:coreProperties>
</file>