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4" r:id="rId4"/>
    <p:sldId id="279" r:id="rId5"/>
    <p:sldId id="264" r:id="rId6"/>
    <p:sldId id="265" r:id="rId7"/>
    <p:sldId id="277" r:id="rId8"/>
    <p:sldId id="267" r:id="rId9"/>
    <p:sldId id="268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67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841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66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51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6017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3237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6561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8259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41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703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82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662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38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1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90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153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358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0178-9232-42D7-A730-378D1A940960}" type="datetimeFigureOut">
              <a:rPr lang="ru-RU" smtClean="0"/>
              <a:pPr/>
              <a:t>14.06.2017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D6B3CF-FC42-41CA-9496-7865270B25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38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1269" y="1135619"/>
            <a:ext cx="9144000" cy="233009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Пропаганда семейного воспитания и ответственного родительства среди студенческой молодежи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5948" y="4678670"/>
            <a:ext cx="9144000" cy="16557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Морозова, Оксана </a:t>
            </a:r>
            <a:r>
              <a:rPr lang="ru-RU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Вагизовна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Целевич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Татьяна </a:t>
            </a:r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Ивановна,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кандидаты педагогических наук,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доценты кафедры социальной педагогики и социальной работы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Омского государственного педагогического университета 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56947" y="362319"/>
            <a:ext cx="10973063" cy="5972113"/>
            <a:chOff x="256947" y="362319"/>
            <a:chExt cx="10973063" cy="5972113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766916" y="560439"/>
              <a:ext cx="0" cy="5773993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44996" y="362319"/>
              <a:ext cx="0" cy="5773993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830010" y="-4589859"/>
              <a:ext cx="0" cy="108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5656947" y="-4437459"/>
              <a:ext cx="0" cy="108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39117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76633" y="1283112"/>
            <a:ext cx="98404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«ОРИЕНТИРЫ» </a:t>
            </a:r>
          </a:p>
          <a:p>
            <a:pPr algn="ctr"/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В ПЕДАГОГИКЕ СЕМЕЙНОГО ВОСПИТАНИЯ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Господи! Дай мне силы изменить то, что я могу изменить. </a:t>
            </a:r>
          </a:p>
          <a:p>
            <a:pPr algn="ctr"/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Господи! Дай мне мужества вынести то, что я не в силах изменить. </a:t>
            </a:r>
          </a:p>
          <a:p>
            <a:pPr algn="ctr"/>
            <a:endParaRPr lang="ru-RU" altLang="ru-RU" sz="28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Господи! Дай мне мудрости не перепутать первое со вторым.</a:t>
            </a:r>
          </a:p>
          <a:p>
            <a:pPr algn="r"/>
            <a:endParaRPr lang="ru-RU" altLang="ru-RU" sz="2800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r"/>
            <a:r>
              <a:rPr lang="ru-RU" altLang="ru-RU" sz="28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Молитва Дюрера (в переводе Батюшкова)</a:t>
            </a:r>
            <a:r>
              <a:rPr lang="ru-RU" altLang="ru-RU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783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76633" y="1283112"/>
            <a:ext cx="98404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>
              <a:spcBef>
                <a:spcPts val="600"/>
              </a:spcBef>
            </a:pPr>
            <a:r>
              <a:rPr lang="ru-RU" sz="3600" dirty="0"/>
              <a:t>Подготовка студенческой молодежи к семейной жизни и ответственному родительству является важным направлением работы преподавателей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028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24463" y="1243216"/>
            <a:ext cx="984042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Аспекты подготовки к семейной жизни</a:t>
            </a: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социальный </a:t>
            </a:r>
            <a:r>
              <a:rPr lang="ru-RU" sz="2800" dirty="0"/>
              <a:t>(раскрывающий политику государства в области брачно-семейных отношений и демографии);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/>
              <a:t>правовой (ориентированный на ознакомление с основами законодательства о браке и семье);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/>
              <a:t>социально-психологический (формирующий понятия о межлич­ностных отношениях в семье);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/>
              <a:t>физиолого-гигиенический (включающий знания физиологических особенностей мужчины и женщины, вопросов личной гигиены</a:t>
            </a:r>
            <a:r>
              <a:rPr lang="ru-RU" sz="2800" dirty="0" smtClean="0"/>
              <a:t>);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782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3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824463" y="1243216"/>
            <a:ext cx="9840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Аспекты подготовки к семейной жизни</a:t>
            </a: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/>
              <a:t>социально-педагогический </a:t>
            </a:r>
            <a:r>
              <a:rPr lang="ru-RU" sz="3200" dirty="0"/>
              <a:t>(связанный с формированием представ­лений о роли семьи в воспитании детей);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хозяйственно-экономический (вооружение знаниями об умении ве­сти домашнее хозяйство);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нравственно-этический (воспитание нравственных качеств доброты сдержанности, ответственности, уступчивости).</a:t>
            </a:r>
          </a:p>
        </p:txBody>
      </p:sp>
    </p:spTree>
    <p:extLst>
      <p:ext uri="{BB962C8B-B14F-4D97-AF65-F5344CB8AC3E}">
        <p14:creationId xmlns="" xmlns:p14="http://schemas.microsoft.com/office/powerpoint/2010/main" val="28782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76633" y="1283112"/>
            <a:ext cx="984042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Семейные традиции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ценное средство воспитания, передающиеся из поколения в поколение обычаи, нормы поведения.</a:t>
            </a:r>
          </a:p>
          <a:p>
            <a:pPr marL="354013" indent="-354013" algn="just">
              <a:spcBef>
                <a:spcPts val="1200"/>
              </a:spcBef>
            </a:pP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Воспитательная сила традиций возрастает, когда ребенка постепенно приобщают к существующим традициям (семейным,  национальным, патриотическим) и создают условия для сопереживания, соучастия в них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6752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04441" y="1243216"/>
            <a:ext cx="9840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Студенты на факультете психологии и педагогики изучают такие специальные дисциплины как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Семьеведение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«Работа социального педагога с семьей», «Технологии работы с молодежью», «Основы семейного консультирования»,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Психогенетика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и др.</a:t>
            </a: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практических занятиях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историю своего рода, генетически унаследованные модели поведения, учатся составлять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психогеносоциограмму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решать собственные проблемы посредством групповой и индивидуальной работы с преподавателями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479888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адержка 1"/>
          <p:cNvSpPr/>
          <p:nvPr/>
        </p:nvSpPr>
        <p:spPr>
          <a:xfrm rot="5400000">
            <a:off x="3577432" y="-1124744"/>
            <a:ext cx="4608512" cy="7286625"/>
          </a:xfrm>
          <a:prstGeom prst="flowChartDelay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595813" y="285751"/>
            <a:ext cx="0" cy="43926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7310438" y="214313"/>
            <a:ext cx="0" cy="44640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Picture 3" descr="D:\из флешки\учеба\Целевич\gradu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8147">
            <a:off x="2333626" y="527051"/>
            <a:ext cx="17303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4" descr="D:\из флешки\учеба\Целевич\pregnant_bell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6022">
            <a:off x="2570163" y="2471739"/>
            <a:ext cx="153511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6" descr="D:\из флешки\учеба\Целевич\rodzi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376">
            <a:off x="7418389" y="673100"/>
            <a:ext cx="1811337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Круглая лента лицом вверх 11"/>
          <p:cNvSpPr/>
          <p:nvPr/>
        </p:nvSpPr>
        <p:spPr>
          <a:xfrm>
            <a:off x="1881189" y="4929189"/>
            <a:ext cx="8358187" cy="1785937"/>
          </a:xfrm>
          <a:prstGeom prst="ellipseRibbon2">
            <a:avLst/>
          </a:prstGeom>
          <a:solidFill>
            <a:srgbClr val="FF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1" name="TextBox 12"/>
          <p:cNvSpPr txBox="1">
            <a:spLocks noChangeArrowheads="1"/>
          </p:cNvSpPr>
          <p:nvPr/>
        </p:nvSpPr>
        <p:spPr bwMode="auto">
          <a:xfrm>
            <a:off x="4095751" y="5000626"/>
            <a:ext cx="392906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>
                <a:latin typeface="Monotype Corsiva" panose="03010101010201010101" pitchFamily="66" charset="0"/>
              </a:rPr>
              <a:t>Все что не делается, все делается к лучшему!</a:t>
            </a:r>
          </a:p>
        </p:txBody>
      </p:sp>
      <p:pic>
        <p:nvPicPr>
          <p:cNvPr id="13322" name="Picture 2" descr="D:\из флешки\учеба\Целевич\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785813"/>
            <a:ext cx="2055813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6260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951806" y="1045096"/>
            <a:ext cx="10582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рамках внеучебных форм работы преподаватели проводят воспитательную работу со студентами по программам духовно-нравственного воспитания, осуществляют совместную волонтерскую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algn="just">
              <a:defRPr/>
            </a:pPr>
            <a:endParaRPr lang="ru-RU" sz="3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работе мы сталкиваемся с такими особенностями современной молодежи как инфантилизм, эгоизм, гедонистические установки, социальная пассивность (неготовность принимать решения), иждивенчество. Эти особенности в дальнейшем могут негативно отразиться на стабильность семейных  отношений наших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выпускников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93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412361" y="6463222"/>
            <a:ext cx="1465006" cy="2767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О.В. Морозова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38187" y="347571"/>
            <a:ext cx="5527343" cy="3078120"/>
            <a:chOff x="338187" y="347571"/>
            <a:chExt cx="5527343" cy="307812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766916" y="545691"/>
              <a:ext cx="0" cy="288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644996" y="347571"/>
              <a:ext cx="0" cy="288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3165530" y="-1904607"/>
              <a:ext cx="0" cy="5400000"/>
            </a:xfrm>
            <a:prstGeom prst="line">
              <a:avLst/>
            </a:prstGeom>
            <a:ln w="317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038187" y="-1752207"/>
              <a:ext cx="0" cy="5400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76633" y="1283112"/>
            <a:ext cx="98404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формирование семейных ценностей у молодежи серьезное влияние оказывают следующие негативные факторы: разрушение нравственных представлений о семье и браке (молодое поколение зачастую не воспринимает семью как опору, помощь в сложной жизненной ситуации), смещение традиционного понимания роли родительства, снижение престижа материнства и отцовства, утрата семейных традиций, незнание истории своего рода и т.д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9104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468</Words>
  <Application>Microsoft Office PowerPoint</Application>
  <PresentationFormat>Произвольный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Пропаганда семейного воспитания и ответственного родительства среди студенческой молодежи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матери в реализации воспитательного и культурно-образовательного потенциала семьи</dc:title>
  <dc:creator>Игорь Морозов</dc:creator>
  <cp:lastModifiedBy>OGPestova</cp:lastModifiedBy>
  <cp:revision>40</cp:revision>
  <dcterms:created xsi:type="dcterms:W3CDTF">2016-11-17T18:37:33Z</dcterms:created>
  <dcterms:modified xsi:type="dcterms:W3CDTF">2017-06-14T08:48:24Z</dcterms:modified>
</cp:coreProperties>
</file>