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7"/>
  </p:notesMasterIdLst>
  <p:sldIdLst>
    <p:sldId id="258" r:id="rId2"/>
    <p:sldId id="318" r:id="rId3"/>
    <p:sldId id="264" r:id="rId4"/>
    <p:sldId id="307" r:id="rId5"/>
    <p:sldId id="308" r:id="rId6"/>
    <p:sldId id="311" r:id="rId7"/>
    <p:sldId id="298" r:id="rId8"/>
    <p:sldId id="313" r:id="rId9"/>
    <p:sldId id="314" r:id="rId10"/>
    <p:sldId id="319" r:id="rId11"/>
    <p:sldId id="320" r:id="rId12"/>
    <p:sldId id="315" r:id="rId13"/>
    <p:sldId id="322" r:id="rId14"/>
    <p:sldId id="316" r:id="rId15"/>
    <p:sldId id="317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9737"/>
    <a:srgbClr val="19A351"/>
    <a:srgbClr val="1CBA5C"/>
    <a:srgbClr val="F9B76F"/>
    <a:srgbClr val="FFA225"/>
    <a:srgbClr val="F8BE2C"/>
    <a:srgbClr val="FDBE1F"/>
    <a:srgbClr val="F5B63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24" autoAdjust="0"/>
  </p:normalViewPr>
  <p:slideViewPr>
    <p:cSldViewPr>
      <p:cViewPr varScale="1">
        <p:scale>
          <a:sx n="78" d="100"/>
          <a:sy n="78" d="100"/>
        </p:scale>
        <p:origin x="-149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442D2CB-84BA-413B-852A-AD4B6651CFFA}" type="datetimeFigureOut">
              <a:rPr lang="ru-RU"/>
              <a:pPr>
                <a:defRPr/>
              </a:pPr>
              <a:t>05.06.2017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C210AB7-5CAD-4B7E-9F14-2E8958F64D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210AB7-5CAD-4B7E-9F14-2E8958F64D30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81690B-C0E3-49F1-AFEA-CBE730F8D5F0}" type="datetimeFigureOut">
              <a:rPr lang="ru-RU"/>
              <a:pPr>
                <a:defRPr/>
              </a:pPr>
              <a:t>05.06.2017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DFB2A8-7E73-471A-9135-7916537F2F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A685B-D355-4BD0-9099-0B7D396A401D}" type="datetimeFigureOut">
              <a:rPr lang="ru-RU"/>
              <a:pPr>
                <a:defRPr/>
              </a:pPr>
              <a:t>05.06.2017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09803-D1A8-4253-A5E0-3F624E1F22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CFA53-ED37-4044-99D5-D1F879B4C891}" type="datetimeFigureOut">
              <a:rPr lang="ru-RU"/>
              <a:pPr>
                <a:defRPr/>
              </a:pPr>
              <a:t>05.06.2017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44490-9CC3-4ABD-A553-9BDC77F443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B2FD0-3A71-4EBD-9F56-268F5833DB45}" type="datetimeFigureOut">
              <a:rPr lang="ru-RU"/>
              <a:pPr>
                <a:defRPr/>
              </a:pPr>
              <a:t>05.06.2017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441AD-4A31-475E-BBC5-EA3DB8A239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7669AB-1EA1-4C59-B680-81339F76118B}" type="datetimeFigureOut">
              <a:rPr lang="ru-RU"/>
              <a:pPr>
                <a:defRPr/>
              </a:pPr>
              <a:t>05.06.2017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43AB71-B750-4C1B-A067-3324D9D8DD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B3978-DD1E-464F-B7A5-CEED21CDC7CA}" type="datetimeFigureOut">
              <a:rPr lang="ru-RU"/>
              <a:pPr>
                <a:defRPr/>
              </a:pPr>
              <a:t>05.06.2017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2A4B9-9E83-4134-8F62-51B6066FC3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03AAA-6D05-49BE-A397-D2F825E7DB3E}" type="datetimeFigureOut">
              <a:rPr lang="ru-RU"/>
              <a:pPr>
                <a:defRPr/>
              </a:pPr>
              <a:t>05.06.2017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3ED1E-7E27-4B61-9319-2C27044F6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52227-493A-4A88-9039-75F33C10ACB5}" type="datetimeFigureOut">
              <a:rPr lang="ru-RU"/>
              <a:pPr>
                <a:defRPr/>
              </a:pPr>
              <a:t>05.06.2017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DFFD3-2BCE-4FC9-B343-0A5F7354E6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F94DE3-2E3E-4ED8-A748-920EDB452882}" type="datetimeFigureOut">
              <a:rPr lang="ru-RU"/>
              <a:pPr>
                <a:defRPr/>
              </a:pPr>
              <a:t>05.06.2017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A8CF81-F8E8-4705-9771-D7E1534477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EAA1B-F966-4A4E-9515-C457EDBF1354}" type="datetimeFigureOut">
              <a:rPr lang="ru-RU"/>
              <a:pPr>
                <a:defRPr/>
              </a:pPr>
              <a:t>05.06.2017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C17CD-B981-49DF-B8C2-209521D744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56935C-453D-41EF-BB6A-7883C54E4503}" type="datetimeFigureOut">
              <a:rPr lang="ru-RU"/>
              <a:pPr>
                <a:defRPr/>
              </a:pPr>
              <a:t>05.06.2017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780D54-6DA0-4490-98EF-F753110219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D2C4263-9BB3-46F1-B22B-234D4D3C5636}" type="datetimeFigureOut">
              <a:rPr lang="ru-RU"/>
              <a:pPr>
                <a:defRPr/>
              </a:pPr>
              <a:t>05.06.2017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A1FC7E8-9515-4086-A404-C6061772F0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3994" r:id="rId2"/>
    <p:sldLayoutId id="2147484002" r:id="rId3"/>
    <p:sldLayoutId id="2147483995" r:id="rId4"/>
    <p:sldLayoutId id="2147483996" r:id="rId5"/>
    <p:sldLayoutId id="2147483997" r:id="rId6"/>
    <p:sldLayoutId id="2147484003" r:id="rId7"/>
    <p:sldLayoutId id="2147483998" r:id="rId8"/>
    <p:sldLayoutId id="2147484004" r:id="rId9"/>
    <p:sldLayoutId id="2147483999" r:id="rId10"/>
    <p:sldLayoutId id="2147484000" r:id="rId11"/>
  </p:sldLayoutIdLst>
  <p:transition>
    <p:diamond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Georgia" pitchFamily="18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USER\Downloads\Attachments_bu.aprel@yandex.ru_2016-08-23_11-26-15\_LII4623-Улучшено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57818" y="714356"/>
            <a:ext cx="3333774" cy="50006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57158" y="785794"/>
            <a:ext cx="5143536" cy="473975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Директор</a:t>
            </a:r>
          </a:p>
          <a:p>
            <a:pPr algn="ctr">
              <a:defRPr/>
            </a:pPr>
            <a:r>
              <a:rPr lang="ru-RU" sz="28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 бюджетного учреждения Ханты-Мансийского автономного округа – Югры </a:t>
            </a:r>
            <a:r>
              <a:rPr lang="ru-RU" sz="32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«Центр социальной помощи семье и детям «Апрель»</a:t>
            </a:r>
          </a:p>
          <a:p>
            <a:pPr algn="ctr">
              <a:defRPr/>
            </a:pPr>
            <a:endParaRPr lang="ru-RU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ru-RU" sz="3800" b="1" dirty="0">
                <a:ln w="9000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Черкашина </a:t>
            </a:r>
            <a:endParaRPr lang="en-US" sz="3800" b="1" dirty="0">
              <a:ln w="9000" cmpd="sng">
                <a:solidFill>
                  <a:schemeClr val="accent4">
                    <a:lumMod val="5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ru-RU" sz="3800" b="1" dirty="0">
                <a:ln w="9000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Елена Леонидовна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5" name="Picture 5" descr="G:\вместе мы можем все\20160518_1117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00496" y="4000504"/>
            <a:ext cx="4686256" cy="26360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5846" name="Picture 6" descr="G:\вместе мы можем все\20160516_14111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3714752"/>
            <a:ext cx="3738534" cy="28039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5847" name="Picture 7" descr="G:\вместе мы можем все\20150817_14263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29190" y="428604"/>
            <a:ext cx="3829001" cy="2871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3" descr="G:\вместе мы можем все\20160518_111305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95536" y="548680"/>
            <a:ext cx="4224468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5844" name="Picture 4" descr="G:\вместе мы можем все\20160518_103529.jpg"/>
          <p:cNvPicPr>
            <a:picLocks noChangeAspect="1" noChangeArrowheads="1"/>
          </p:cNvPicPr>
          <p:nvPr/>
        </p:nvPicPr>
        <p:blipFill>
          <a:blip r:embed="rId6" cstate="email"/>
          <a:srcRect r="34447" b="20390"/>
          <a:stretch>
            <a:fillRect/>
          </a:stretch>
        </p:blipFill>
        <p:spPr bwMode="auto">
          <a:xfrm>
            <a:off x="2987824" y="1916832"/>
            <a:ext cx="2435162" cy="22179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G:\вместе мы можем все\20160518_14415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428604"/>
            <a:ext cx="3905277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6867" name="Picture 3" descr="G:\вместе мы можем все\20160518_11130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17866" y="3214686"/>
            <a:ext cx="5456167" cy="30690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6868" name="Picture 4" descr="G:\вместе мы можем все\20160518_11140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6248" y="500042"/>
            <a:ext cx="4445031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6869" name="Picture 5" descr="G:\вместе мы можем все\gct9bXEQHMk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85786" y="2714620"/>
            <a:ext cx="2500330" cy="37486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5d144d2bc75d1abc36b50c7c593e85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85720" y="256296"/>
            <a:ext cx="8642582" cy="61016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43932" cy="1214446"/>
          </a:xfrm>
          <a:gradFill flip="none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  <a:tileRect/>
          </a:gradFill>
        </p:spPr>
        <p:style>
          <a:lnRef idx="0">
            <a:schemeClr val="accent1"/>
          </a:lnRef>
          <a:fillRef idx="1002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  <a:sp3d extrusionH="57150">
              <a:bevelT w="69850" h="38100" prst="cross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ln>
                  <a:solidFill>
                    <a:schemeClr val="bg1"/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Совместный  Проект с общественной организацией многодетных семей «</a:t>
            </a:r>
            <a:r>
              <a:rPr lang="ru-RU" sz="2000" dirty="0" err="1" smtClean="0">
                <a:ln>
                  <a:solidFill>
                    <a:schemeClr val="bg1"/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Многодетки</a:t>
            </a:r>
            <a:r>
              <a:rPr lang="ru-RU" sz="2000" dirty="0" smtClean="0">
                <a:ln>
                  <a:solidFill>
                    <a:schemeClr val="bg1"/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из </a:t>
            </a:r>
            <a:r>
              <a:rPr lang="ru-RU" sz="2000" dirty="0" err="1" smtClean="0">
                <a:ln>
                  <a:solidFill>
                    <a:schemeClr val="bg1"/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Югры</a:t>
            </a:r>
            <a:r>
              <a:rPr lang="ru-RU" sz="2000" dirty="0" smtClean="0">
                <a:ln>
                  <a:solidFill>
                    <a:schemeClr val="bg1"/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» </a:t>
            </a:r>
            <a:br>
              <a:rPr lang="ru-RU" sz="2000" dirty="0" smtClean="0">
                <a:ln>
                  <a:solidFill>
                    <a:schemeClr val="bg1"/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3200" dirty="0" smtClean="0">
                <a:ln>
                  <a:solidFill>
                    <a:schemeClr val="bg1"/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«Океан любви и надежды»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500" y="1857375"/>
            <a:ext cx="8001000" cy="4094163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 r="-100000" b="-100000"/>
          </a:gradFill>
          <a:ln>
            <a:solidFill>
              <a:srgbClr val="159737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ru-RU" sz="2000" dirty="0"/>
              <a:t>Основным направлением данного проекта является </a:t>
            </a:r>
            <a:r>
              <a:rPr lang="ru-RU" sz="2000" b="1" dirty="0"/>
              <a:t>поддержка и укрепление статуса многодетных, в том числе замещающих семей</a:t>
            </a:r>
            <a:r>
              <a:rPr lang="ru-RU" sz="2000" dirty="0"/>
              <a:t>, т.к. многодетность перестала быть традиционной и устойчивой среди российского населения. Таким образом, изменение имиджа многодетной семьи, искоренение представления о ней как о «неблагополучной», а также формирование новой социальной категории благополучия и  явилось целью данного проекта. 	</a:t>
            </a:r>
          </a:p>
          <a:p>
            <a:pPr>
              <a:defRPr/>
            </a:pPr>
            <a:endParaRPr lang="ru-RU" sz="20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715304" cy="857256"/>
          </a:xfrm>
          <a:gradFill flip="none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  <a:tileRect/>
          </a:gradFill>
        </p:spPr>
        <p:style>
          <a:lnRef idx="0">
            <a:schemeClr val="accent1"/>
          </a:lnRef>
          <a:fillRef idx="1002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  <a:sp3d extrusionH="57150">
              <a:bevelT w="69850" h="38100" prst="cross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ln>
                  <a:solidFill>
                    <a:schemeClr val="bg1"/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Совместные проекты, получившие </a:t>
            </a:r>
            <a:r>
              <a:rPr lang="ru-RU" sz="2200" dirty="0" err="1" smtClean="0">
                <a:ln>
                  <a:solidFill>
                    <a:schemeClr val="bg1"/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грантовую</a:t>
            </a:r>
            <a:r>
              <a:rPr lang="ru-RU" sz="2200" dirty="0" smtClean="0">
                <a:ln>
                  <a:solidFill>
                    <a:schemeClr val="bg1"/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поддержку администрации </a:t>
            </a:r>
            <a:r>
              <a:rPr lang="ru-RU" sz="2200" dirty="0" err="1" smtClean="0">
                <a:ln>
                  <a:solidFill>
                    <a:schemeClr val="bg1"/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Сургутского</a:t>
            </a:r>
            <a:r>
              <a:rPr lang="ru-RU" sz="2200" dirty="0" smtClean="0">
                <a:ln>
                  <a:solidFill>
                    <a:schemeClr val="bg1"/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района</a:t>
            </a:r>
            <a:endParaRPr lang="ru-RU" sz="2200" dirty="0">
              <a:ln>
                <a:solidFill>
                  <a:schemeClr val="bg1"/>
                </a:solidFill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500" y="1571625"/>
            <a:ext cx="8001000" cy="708025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 r="-100000" b="-100000"/>
          </a:gradFill>
          <a:ln>
            <a:solidFill>
              <a:srgbClr val="159737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dirty="0"/>
              <a:t>Проект «Океан любви и надежды»  совместно с общественной организацией многодетных семей «</a:t>
            </a:r>
            <a:r>
              <a:rPr lang="ru-RU" sz="2000" dirty="0" err="1"/>
              <a:t>Многодетки</a:t>
            </a:r>
            <a:r>
              <a:rPr lang="ru-RU" sz="2000" dirty="0"/>
              <a:t> из </a:t>
            </a:r>
            <a:r>
              <a:rPr lang="ru-RU" sz="2000" dirty="0" err="1"/>
              <a:t>Югры</a:t>
            </a:r>
            <a:r>
              <a:rPr lang="ru-RU" sz="2000" dirty="0"/>
              <a:t>»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1500" y="2428875"/>
            <a:ext cx="8001000" cy="1323975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 r="-100000" b="-100000"/>
          </a:gradFill>
          <a:ln>
            <a:solidFill>
              <a:srgbClr val="159737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buFont typeface="Wingdings" pitchFamily="2" charset="2"/>
              <a:buChar char="v"/>
              <a:defRPr/>
            </a:pPr>
            <a:r>
              <a:rPr lang="ru-RU" sz="2000" dirty="0"/>
              <a:t>Проект «Социальная интеграция в общество детей с ограниченными возможностями «Открытый мир» совместно с общественной организацией помощи инвалидам «Седьмой лепесток»</a:t>
            </a:r>
            <a:endParaRPr lang="ru-RU" sz="20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71500" y="3857625"/>
            <a:ext cx="8001000" cy="677863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 r="-100000" b="-100000"/>
          </a:gradFill>
          <a:ln>
            <a:solidFill>
              <a:srgbClr val="159737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buFont typeface="Wingdings" pitchFamily="2" charset="2"/>
              <a:buChar char="v"/>
              <a:defRPr/>
            </a:pPr>
            <a:r>
              <a:rPr lang="ru-RU" sz="1900" dirty="0"/>
              <a:t>«Открытый мир «Седьмого лепестка» совместно с общественной организацией помощи инвалидам «Седьмой лепесток»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1500" y="4786313"/>
            <a:ext cx="8001000" cy="1554162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 r="-100000" b="-100000"/>
          </a:gradFill>
          <a:ln>
            <a:solidFill>
              <a:srgbClr val="159737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buFont typeface="Wingdings" pitchFamily="2" charset="2"/>
              <a:buChar char="v"/>
              <a:defRPr/>
            </a:pPr>
            <a:r>
              <a:rPr lang="ru-RU" sz="1900" dirty="0"/>
              <a:t>«Социальная адаптация и </a:t>
            </a:r>
            <a:r>
              <a:rPr lang="ru-RU" sz="1900" dirty="0" err="1"/>
              <a:t>социокультурная</a:t>
            </a:r>
            <a:r>
              <a:rPr lang="ru-RU" sz="1900" dirty="0"/>
              <a:t> реабилитация в общество детей и молодежи с ограниченными возможностями здоровья и их семей «Мир особого детства» совместно с общественной организацией помощи инвалидам «Седьмой лепесток»</a:t>
            </a:r>
            <a:endParaRPr lang="ru-RU" sz="1900" i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63" y="500063"/>
            <a:ext cx="8143875" cy="1938337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 r="-100000" b="-100000"/>
          </a:gradFill>
          <a:ln>
            <a:solidFill>
              <a:srgbClr val="159737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/>
              <a:t>Проведение эффективной профилактической работы с несовершеннолетними и семьями, нуждающимися в особой заботе государства, осуществляемой учреждениями социального обслуживания совместно с субъектами системы профилактики, сегодня целесообразно в тесном взаимодействии с социально ориентированными общественными организациями.</a:t>
            </a:r>
          </a:p>
        </p:txBody>
      </p:sp>
      <p:pic>
        <p:nvPicPr>
          <p:cNvPr id="5" name="Рисунок 4" descr="7b69dcf03b0d5192b6cf63c42f381d9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214546" y="2500306"/>
            <a:ext cx="3545044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5310fe54c82ea0c70ef284c70239640a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786314" y="3214686"/>
            <a:ext cx="3970430" cy="2640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IMG_9568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71472" y="2500306"/>
            <a:ext cx="2381251" cy="35718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285720" y="5643578"/>
            <a:ext cx="848501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9000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</a:rPr>
              <a:t>Спасибо за внимание!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lnSpc>
                <a:spcPct val="12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32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Опыт взаимодействия учреждения социального обслуживания с социально ориентированными общественными организациями при проведении профилактической работы с несовершеннолетними и семьями, нуждающимися в особой заботе государства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001056" cy="857256"/>
          </a:xfrm>
          <a:gradFill flip="none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  <a:tileRect/>
          </a:gradFill>
        </p:spPr>
        <p:style>
          <a:lnRef idx="0">
            <a:schemeClr val="accent1"/>
          </a:lnRef>
          <a:fillRef idx="1002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  <a:sp3d extrusionH="57150">
              <a:bevelT w="69850" h="38100" prst="cross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dirty="0" smtClean="0">
                <a:ln>
                  <a:solidFill>
                    <a:schemeClr val="bg1"/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Преимущества совместной работы с общественными организациями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500" y="3929063"/>
            <a:ext cx="8001000" cy="1016000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 r="-100000" b="-100000"/>
          </a:gradFill>
          <a:ln>
            <a:solidFill>
              <a:srgbClr val="159737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dirty="0"/>
              <a:t>отсутствие жестко регламентированной структуры, изменение которой не нуждается в длительном бюрократическом согласовании;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0063" y="2928938"/>
            <a:ext cx="8001000" cy="708025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 r="-100000" b="-100000"/>
          </a:gradFill>
          <a:ln>
            <a:solidFill>
              <a:srgbClr val="159737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dirty="0"/>
              <a:t>высокая самоотдача и </a:t>
            </a:r>
            <a:r>
              <a:rPr lang="ru-RU" sz="2000" dirty="0" err="1"/>
              <a:t>креативность</a:t>
            </a:r>
            <a:r>
              <a:rPr lang="ru-RU" sz="2000" dirty="0"/>
              <a:t> персонала, работающего «ради идеи», а не только за вознаграждение;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1500" y="1643063"/>
            <a:ext cx="8001000" cy="1016000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 r="-100000" b="-100000"/>
          </a:gradFill>
          <a:ln>
            <a:solidFill>
              <a:srgbClr val="159737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dirty="0"/>
              <a:t> большая гибкость в использовании различных подходов к решению имеющихся проблем, широкая возможность внедрения инновационных технологий;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1500" y="5214938"/>
            <a:ext cx="8001000" cy="708025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 r="-100000" b="-100000"/>
          </a:gradFill>
          <a:ln>
            <a:solidFill>
              <a:srgbClr val="159737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dirty="0"/>
              <a:t>возможность быстрого привлечения необходимого числа волонтеров;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9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001056" cy="857256"/>
          </a:xfrm>
          <a:gradFill flip="none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  <a:tileRect/>
          </a:gradFill>
        </p:spPr>
        <p:style>
          <a:lnRef idx="0">
            <a:schemeClr val="accent1"/>
          </a:lnRef>
          <a:fillRef idx="1002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  <a:sp3d extrusionH="57150">
              <a:bevelT w="69850" h="38100" prst="cross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dirty="0" smtClean="0">
                <a:ln>
                  <a:solidFill>
                    <a:schemeClr val="bg1"/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Преимущества совместной работы с общественными организациями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500" y="4572000"/>
            <a:ext cx="8001000" cy="1631950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 r="-100000" b="-100000"/>
          </a:gradFill>
          <a:ln>
            <a:solidFill>
              <a:srgbClr val="159737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dirty="0"/>
              <a:t>отсутствие жестких ограничений финансовых ресурсов рамками сметы; возможность свободно направлять имеющиеся средства на цели, важные в конкретный период времени и наилучшим образом решающие проблемы той или иной группы граждан.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1500" y="3357563"/>
            <a:ext cx="8001000" cy="1016000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 r="-100000" b="-100000"/>
          </a:gradFill>
          <a:ln>
            <a:solidFill>
              <a:srgbClr val="159737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dirty="0"/>
              <a:t>возможность привлечения дополнительных материально-финансовых ресурсов от спонсоров и инвесторов (</a:t>
            </a:r>
            <a:r>
              <a:rPr lang="ru-RU" sz="2000" dirty="0" err="1"/>
              <a:t>грантодающих</a:t>
            </a:r>
            <a:r>
              <a:rPr lang="ru-RU" sz="2000" dirty="0"/>
              <a:t> организаций);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71500" y="1571625"/>
            <a:ext cx="8001000" cy="1631950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 r="-100000" b="-100000"/>
          </a:gradFill>
          <a:ln>
            <a:solidFill>
              <a:srgbClr val="159737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dirty="0"/>
              <a:t>значительная степень доверия к общественным организациям со стороны детей и взрослых, которые, нередко имея негативный опыт обращения в государственные социальные службы, сомневаются в их возможности решить накопившиеся проблемы;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500034" y="2214554"/>
            <a:ext cx="2786082" cy="1214446"/>
          </a:xfrm>
          <a:prstGeom prst="round2DiagRect">
            <a:avLst/>
          </a:prstGeom>
          <a:gradFill flip="none" rotWithShape="1">
            <a:gsLst>
              <a:gs pos="2400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8100000" scaled="1"/>
            <a:tileRect/>
          </a:gradFill>
        </p:spPr>
        <p:style>
          <a:lnRef idx="0">
            <a:schemeClr val="accent1"/>
          </a:lnRef>
          <a:fillRef idx="1002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tx1"/>
                </a:solidFill>
              </a:rPr>
              <a:t>Организация </a:t>
            </a:r>
            <a:r>
              <a:rPr lang="ru-RU" sz="2200" b="1" dirty="0" smtClean="0">
                <a:solidFill>
                  <a:schemeClr val="tx1"/>
                </a:solidFill>
              </a:rPr>
              <a:t>досуга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5786446" y="2285992"/>
            <a:ext cx="2786082" cy="1214446"/>
          </a:xfrm>
          <a:prstGeom prst="round2DiagRect">
            <a:avLst/>
          </a:prstGeom>
          <a:gradFill flip="none" rotWithShape="1">
            <a:gsLst>
              <a:gs pos="2400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1"/>
            <a:tileRect/>
          </a:gradFill>
        </p:spPr>
        <p:style>
          <a:lnRef idx="0">
            <a:schemeClr val="accent1"/>
          </a:lnRef>
          <a:fillRef idx="1002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tx1"/>
                </a:solidFill>
              </a:rPr>
              <a:t>Профилактика употребления ПАВ</a:t>
            </a: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2500298" y="5143512"/>
            <a:ext cx="3929090" cy="1214446"/>
          </a:xfrm>
          <a:prstGeom prst="round2DiagRect">
            <a:avLst/>
          </a:prstGeom>
          <a:gradFill flip="none" rotWithShape="1">
            <a:gsLst>
              <a:gs pos="2400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  <a:tileRect/>
          </a:gradFill>
        </p:spPr>
        <p:style>
          <a:lnRef idx="0">
            <a:schemeClr val="accent1"/>
          </a:lnRef>
          <a:fillRef idx="1002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tx1"/>
                </a:solidFill>
              </a:rPr>
              <a:t>Участие в конкурсах (грант)</a:t>
            </a: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571472" y="3786190"/>
            <a:ext cx="3500462" cy="1214446"/>
          </a:xfrm>
          <a:prstGeom prst="round2DiagRect">
            <a:avLst/>
          </a:prstGeom>
          <a:gradFill flip="none" rotWithShape="1">
            <a:gsLst>
              <a:gs pos="2400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8100000" scaled="1"/>
            <a:tileRect/>
          </a:gradFill>
        </p:spPr>
        <p:style>
          <a:lnRef idx="0">
            <a:schemeClr val="accent1"/>
          </a:lnRef>
          <a:fillRef idx="1002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tx1"/>
                </a:solidFill>
              </a:rPr>
              <a:t>Социально значимая деятельность</a:t>
            </a: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5072066" y="3786190"/>
            <a:ext cx="3571900" cy="1214446"/>
          </a:xfrm>
          <a:prstGeom prst="round2DiagRect">
            <a:avLst/>
          </a:prstGeom>
          <a:gradFill flip="none" rotWithShape="1">
            <a:gsLst>
              <a:gs pos="2400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1"/>
            <a:tileRect/>
          </a:gradFill>
        </p:spPr>
        <p:style>
          <a:lnRef idx="0">
            <a:schemeClr val="accent1"/>
          </a:lnRef>
          <a:fillRef idx="1002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100" b="1" dirty="0" err="1">
                <a:solidFill>
                  <a:schemeClr val="tx1"/>
                </a:solidFill>
              </a:rPr>
              <a:t>Профориентационная</a:t>
            </a:r>
            <a:r>
              <a:rPr lang="ru-RU" sz="2100" b="1" dirty="0">
                <a:solidFill>
                  <a:schemeClr val="tx1"/>
                </a:solidFill>
              </a:rPr>
              <a:t> работа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4214810" y="1071546"/>
            <a:ext cx="484632" cy="4429156"/>
          </a:xfrm>
          <a:prstGeom prst="downArrow">
            <a:avLst/>
          </a:prstGeom>
          <a:gradFill flip="none" rotWithShape="1">
            <a:gsLst>
              <a:gs pos="2400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8100000" scaled="1"/>
            <a:tileRect/>
          </a:gradFill>
        </p:spPr>
        <p:style>
          <a:lnRef idx="0">
            <a:schemeClr val="accent1"/>
          </a:lnRef>
          <a:fillRef idx="1002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" anchor="b"/>
          <a:lstStyle/>
          <a:p>
            <a:pPr algn="ctr" fontAlgn="auto"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 rot="928525">
            <a:off x="3611741" y="1022891"/>
            <a:ext cx="484632" cy="2723315"/>
          </a:xfrm>
          <a:prstGeom prst="downArrow">
            <a:avLst/>
          </a:prstGeom>
          <a:gradFill flip="none" rotWithShape="1">
            <a:gsLst>
              <a:gs pos="2400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8100000" scaled="1"/>
            <a:tileRect/>
          </a:gradFill>
        </p:spPr>
        <p:style>
          <a:lnRef idx="0">
            <a:schemeClr val="accent1"/>
          </a:lnRef>
          <a:fillRef idx="1002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" anchor="b"/>
          <a:lstStyle/>
          <a:p>
            <a:pPr algn="ctr" fontAlgn="auto"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 rot="20523351">
            <a:off x="4895242" y="1006007"/>
            <a:ext cx="484632" cy="2790663"/>
          </a:xfrm>
          <a:prstGeom prst="downArrow">
            <a:avLst/>
          </a:prstGeom>
          <a:gradFill flip="none" rotWithShape="1">
            <a:gsLst>
              <a:gs pos="2400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8100000" scaled="1"/>
            <a:tileRect/>
          </a:gradFill>
        </p:spPr>
        <p:style>
          <a:lnRef idx="0">
            <a:schemeClr val="accent1"/>
          </a:lnRef>
          <a:fillRef idx="1002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" anchor="b"/>
          <a:lstStyle/>
          <a:p>
            <a:pPr algn="ctr" fontAlgn="auto"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 rot="2282307">
            <a:off x="3049462" y="848755"/>
            <a:ext cx="484632" cy="1485762"/>
          </a:xfrm>
          <a:prstGeom prst="downArrow">
            <a:avLst/>
          </a:prstGeom>
          <a:gradFill flip="none" rotWithShape="1">
            <a:gsLst>
              <a:gs pos="2400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8100000" scaled="1"/>
            <a:tileRect/>
          </a:gradFill>
        </p:spPr>
        <p:style>
          <a:lnRef idx="0">
            <a:schemeClr val="accent1"/>
          </a:lnRef>
          <a:fillRef idx="1002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" anchor="b"/>
          <a:lstStyle/>
          <a:p>
            <a:pPr algn="ctr" fontAlgn="auto"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 rot="19150343">
            <a:off x="5457945" y="858535"/>
            <a:ext cx="484632" cy="1546255"/>
          </a:xfrm>
          <a:prstGeom prst="downArrow">
            <a:avLst/>
          </a:prstGeom>
          <a:gradFill flip="none" rotWithShape="1">
            <a:gsLst>
              <a:gs pos="2400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8100000" scaled="1"/>
            <a:tileRect/>
          </a:gradFill>
        </p:spPr>
        <p:style>
          <a:lnRef idx="0">
            <a:schemeClr val="accent1"/>
          </a:lnRef>
          <a:fillRef idx="1002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" anchor="b"/>
          <a:lstStyle/>
          <a:p>
            <a:pPr algn="ctr" fontAlgn="auto"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001056" cy="642942"/>
          </a:xfrm>
          <a:gradFill flip="none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  <a:tileRect/>
          </a:gradFill>
        </p:spPr>
        <p:style>
          <a:lnRef idx="0">
            <a:schemeClr val="accent1"/>
          </a:lnRef>
          <a:fillRef idx="1002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  <a:sp3d extrusionH="57150">
              <a:bevelT w="69850" h="38100" prst="cross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n>
                  <a:solidFill>
                    <a:schemeClr val="bg1"/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Направления сотрудничества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G_835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16200000">
            <a:off x="516509" y="4100114"/>
            <a:ext cx="2782389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428596" y="428604"/>
            <a:ext cx="8286808" cy="714380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  <a:tileRect/>
          </a:gradFill>
        </p:spPr>
        <p:style>
          <a:lnRef idx="0">
            <a:schemeClr val="accent1"/>
          </a:lnRef>
          <a:fillRef idx="1002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b">
            <a:sp3d extrusionH="57150">
              <a:bevelT w="69850" h="38100" prst="cross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200" b="1">
                <a:ln>
                  <a:solidFill>
                    <a:schemeClr val="bg1"/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Совместные мероприятия с общественными орагнизациями</a:t>
            </a:r>
            <a:endParaRPr lang="ru-RU" sz="2200" b="1" dirty="0">
              <a:ln>
                <a:solidFill>
                  <a:schemeClr val="bg1"/>
                </a:solidFill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7" name="Рисунок 6" descr="IMG_2702.JPG"/>
          <p:cNvPicPr>
            <a:picLocks noChangeAspect="1"/>
          </p:cNvPicPr>
          <p:nvPr/>
        </p:nvPicPr>
        <p:blipFill>
          <a:blip r:embed="rId3" cstate="email"/>
          <a:srcRect r="-588"/>
          <a:stretch>
            <a:fillRect/>
          </a:stretch>
        </p:blipFill>
        <p:spPr>
          <a:xfrm>
            <a:off x="4932040" y="1268760"/>
            <a:ext cx="3748594" cy="23461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44f35a91049784bc7b617cfcc3dbd68d.JPG"/>
          <p:cNvPicPr>
            <a:picLocks noChangeAspect="1"/>
          </p:cNvPicPr>
          <p:nvPr/>
        </p:nvPicPr>
        <p:blipFill>
          <a:blip r:embed="rId4" cstate="email"/>
          <a:srcRect l="6446" t="21333" r="2537" b="7375"/>
          <a:stretch>
            <a:fillRect/>
          </a:stretch>
        </p:blipFill>
        <p:spPr>
          <a:xfrm>
            <a:off x="3491880" y="3647642"/>
            <a:ext cx="5184576" cy="27336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IMG_9478.JPG"/>
          <p:cNvPicPr>
            <a:picLocks noChangeAspect="1"/>
          </p:cNvPicPr>
          <p:nvPr/>
        </p:nvPicPr>
        <p:blipFill>
          <a:blip r:embed="rId5" cstate="email"/>
          <a:srcRect t="12940" b="12010"/>
          <a:stretch>
            <a:fillRect/>
          </a:stretch>
        </p:blipFill>
        <p:spPr>
          <a:xfrm>
            <a:off x="467544" y="1340768"/>
            <a:ext cx="4588648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715304" cy="642942"/>
          </a:xfrm>
          <a:gradFill flip="none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  <a:tileRect/>
          </a:gradFill>
        </p:spPr>
        <p:style>
          <a:lnRef idx="0">
            <a:schemeClr val="accent1"/>
          </a:lnRef>
          <a:fillRef idx="1002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  <a:sp3d extrusionH="57150">
              <a:bevelT w="69850" h="38100" prst="cross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n>
                  <a:solidFill>
                    <a:schemeClr val="bg1"/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PRO100R</a:t>
            </a:r>
            <a:r>
              <a:rPr lang="ru-RU" sz="3200" dirty="0" smtClean="0">
                <a:ln>
                  <a:solidFill>
                    <a:schemeClr val="bg1"/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жизни</a:t>
            </a:r>
            <a:endParaRPr lang="ru-RU" sz="3200" dirty="0">
              <a:ln>
                <a:solidFill>
                  <a:schemeClr val="bg1"/>
                </a:solidFill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938" y="1428750"/>
            <a:ext cx="7858125" cy="708025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 r="-100000" b="-100000"/>
          </a:gradFill>
          <a:ln>
            <a:solidFill>
              <a:srgbClr val="159737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/>
              <a:t>Программа социальной адаптации подростков с </a:t>
            </a:r>
            <a:r>
              <a:rPr lang="ru-RU" sz="2000" b="1" dirty="0" err="1"/>
              <a:t>аддиктивным</a:t>
            </a:r>
            <a:r>
              <a:rPr lang="ru-RU" sz="2000" b="1" dirty="0"/>
              <a:t> поведением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2938" y="2286000"/>
            <a:ext cx="7858125" cy="1323975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 r="-100000" b="-100000"/>
          </a:gradFill>
          <a:ln>
            <a:solidFill>
              <a:srgbClr val="159737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2000" b="1" dirty="0"/>
              <a:t>Цель: </a:t>
            </a:r>
            <a:r>
              <a:rPr lang="ru-RU" sz="2000" dirty="0"/>
              <a:t>формирование  у участников программы  мотивации к здоровому и трезвому образу жизни через актуализацию личностных ресурсов, способствующих выработке нового социально - успешного жизненного сценария.</a:t>
            </a:r>
            <a:endParaRPr lang="ru-RU" sz="20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642938" y="3786188"/>
            <a:ext cx="7858125" cy="1016000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 r="-100000" b="-100000"/>
          </a:gradFill>
          <a:ln>
            <a:solidFill>
              <a:srgbClr val="159737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2000" dirty="0"/>
              <a:t>Одна из главных </a:t>
            </a:r>
            <a:r>
              <a:rPr lang="ru-RU" sz="2000" b="1" dirty="0"/>
              <a:t>задач</a:t>
            </a:r>
            <a:r>
              <a:rPr lang="ru-RU" sz="2000" dirty="0"/>
              <a:t> Программы – максимальное использование единого реабилитационного пространства </a:t>
            </a:r>
            <a:r>
              <a:rPr lang="ru-RU" sz="2000" dirty="0" err="1"/>
              <a:t>Сургутского</a:t>
            </a:r>
            <a:r>
              <a:rPr lang="ru-RU" sz="2000" dirty="0"/>
              <a:t> района. </a:t>
            </a:r>
            <a:endParaRPr lang="ru-RU" sz="20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642938" y="5000625"/>
            <a:ext cx="7858125" cy="1016000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 r="-100000" b="-100000"/>
          </a:gradFill>
          <a:ln>
            <a:solidFill>
              <a:srgbClr val="159737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2000" b="1" dirty="0"/>
              <a:t>«Дорожная карта» </a:t>
            </a:r>
            <a:r>
              <a:rPr lang="ru-RU" sz="2000" dirty="0"/>
              <a:t>- 24 организации спортивной, образовательной, </a:t>
            </a:r>
            <a:r>
              <a:rPr lang="ru-RU" sz="2000" dirty="0" err="1"/>
              <a:t>культурно-досуговой</a:t>
            </a:r>
            <a:r>
              <a:rPr lang="ru-RU" sz="2000" dirty="0"/>
              <a:t> и профилактической направленности </a:t>
            </a:r>
            <a:r>
              <a:rPr lang="ru-RU" sz="2000" dirty="0" err="1"/>
              <a:t>Сургутского</a:t>
            </a:r>
            <a:r>
              <a:rPr lang="ru-RU" sz="2000" dirty="0"/>
              <a:t> района.</a:t>
            </a:r>
            <a:endParaRPr lang="ru-RU" sz="2000" i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0" y="0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381000" algn="just" eaLnBrk="0" hangingPunct="0"/>
            <a:r>
              <a:rPr lang="ru-RU" sz="1400">
                <a:latin typeface="Calibri" pitchFamily="34" charset="0"/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42938" y="1357313"/>
            <a:ext cx="7858125" cy="470898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 r="-100000" b="-100000"/>
          </a:gradFill>
          <a:ln>
            <a:solidFill>
              <a:srgbClr val="159737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381000" algn="ctr" eaLnBrk="0" hangingPunct="0">
              <a:lnSpc>
                <a:spcPct val="150000"/>
              </a:lnSpc>
              <a:defRPr/>
            </a:pPr>
            <a:r>
              <a:rPr lang="ru-RU" sz="2000" dirty="0"/>
              <a:t>Программа </a:t>
            </a:r>
            <a:r>
              <a:rPr lang="ru-RU" sz="2000" b="1" dirty="0"/>
              <a:t>"PRO100R  жизни" </a:t>
            </a:r>
            <a:r>
              <a:rPr lang="ru-RU" sz="2000" dirty="0"/>
              <a:t>демонстрировалась на выставке программ и технологий центров помощи семье и детям и общественных организаций </a:t>
            </a:r>
            <a:r>
              <a:rPr lang="ru-RU" sz="2000" dirty="0" err="1"/>
              <a:t>Югры</a:t>
            </a:r>
            <a:r>
              <a:rPr lang="ru-RU" sz="2000" dirty="0"/>
              <a:t> </a:t>
            </a:r>
            <a:r>
              <a:rPr lang="ru-RU" sz="2000" b="1" dirty="0"/>
              <a:t>«Галерея успеха»  </a:t>
            </a:r>
            <a:r>
              <a:rPr lang="ru-RU" sz="2000" dirty="0"/>
              <a:t>и была удостоена </a:t>
            </a:r>
            <a:r>
              <a:rPr lang="ru-RU" sz="2000" b="1" dirty="0"/>
              <a:t>Диплома за </a:t>
            </a:r>
            <a:r>
              <a:rPr lang="en-US" sz="2000" b="1" dirty="0"/>
              <a:t>III</a:t>
            </a:r>
            <a:r>
              <a:rPr lang="ru-RU" sz="2000" b="1" dirty="0"/>
              <a:t> место </a:t>
            </a:r>
            <a:r>
              <a:rPr lang="ru-RU" sz="2000" dirty="0"/>
              <a:t>в номинации «Социальная реабилитация детей, находящихся в конфликте с законом (совершивших правонарушения и преступления), профилактика безнадзорности и беспризорности детей, преступности несовершеннолетних, в том числе повторной», </a:t>
            </a:r>
            <a:r>
              <a:rPr lang="ru-RU" sz="2000" b="1" dirty="0"/>
              <a:t>Дипломом профессионального признания  </a:t>
            </a:r>
            <a:r>
              <a:rPr lang="en-US" sz="2000" b="1" dirty="0" smtClean="0"/>
              <a:t>III</a:t>
            </a:r>
            <a:r>
              <a:rPr lang="ru-RU" sz="2000" b="1" dirty="0" smtClean="0"/>
              <a:t> степени </a:t>
            </a:r>
            <a:r>
              <a:rPr lang="ru-RU" sz="2000" dirty="0"/>
              <a:t>по </a:t>
            </a:r>
            <a:r>
              <a:rPr lang="ru-RU" sz="2000" dirty="0" smtClean="0"/>
              <a:t>итогам </a:t>
            </a:r>
            <a:r>
              <a:rPr lang="ru-RU" sz="2000" dirty="0"/>
              <a:t>зрительского голосования.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715304" cy="642942"/>
          </a:xfrm>
          <a:gradFill flip="none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  <a:tileRect/>
          </a:gradFill>
        </p:spPr>
        <p:style>
          <a:lnRef idx="0">
            <a:schemeClr val="accent1"/>
          </a:lnRef>
          <a:fillRef idx="1002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  <a:sp3d extrusionH="57150">
              <a:bevelT w="69850" h="38100" prst="cross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n>
                  <a:solidFill>
                    <a:schemeClr val="bg1"/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PRO100R</a:t>
            </a:r>
            <a:r>
              <a:rPr lang="ru-RU" sz="3200" dirty="0" smtClean="0">
                <a:ln>
                  <a:solidFill>
                    <a:schemeClr val="bg1"/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жизни</a:t>
            </a:r>
            <a:endParaRPr lang="ru-RU" sz="3200" dirty="0">
              <a:ln>
                <a:solidFill>
                  <a:schemeClr val="bg1"/>
                </a:solidFill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715304" cy="1214446"/>
          </a:xfrm>
          <a:gradFill flip="none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  <a:tileRect/>
          </a:gradFill>
        </p:spPr>
        <p:style>
          <a:lnRef idx="0">
            <a:schemeClr val="accent1"/>
          </a:lnRef>
          <a:fillRef idx="1002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  <a:sp3d extrusionH="57150">
              <a:bevelT w="69850" h="38100" prst="cross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ln>
                  <a:solidFill>
                    <a:schemeClr val="bg1"/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Совместный  Проект с общественной организацией «</a:t>
            </a:r>
            <a:r>
              <a:rPr lang="ru-RU" sz="2000" dirty="0" err="1" smtClean="0">
                <a:ln>
                  <a:solidFill>
                    <a:schemeClr val="bg1"/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Водограй</a:t>
            </a:r>
            <a:r>
              <a:rPr lang="ru-RU" sz="2000" dirty="0" smtClean="0">
                <a:ln>
                  <a:solidFill>
                    <a:schemeClr val="bg1"/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» </a:t>
            </a:r>
            <a:r>
              <a:rPr lang="ru-RU" sz="3200" dirty="0" smtClean="0">
                <a:ln>
                  <a:solidFill>
                    <a:schemeClr val="bg1"/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sz="3200" dirty="0" smtClean="0">
                <a:ln>
                  <a:solidFill>
                    <a:schemeClr val="bg1"/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3200" dirty="0" smtClean="0">
                <a:ln>
                  <a:solidFill>
                    <a:schemeClr val="bg1"/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«Вместе мы можем все»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500" y="2000250"/>
            <a:ext cx="8001000" cy="2246313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 r="-100000" b="-100000"/>
          </a:gradFill>
          <a:ln>
            <a:solidFill>
              <a:srgbClr val="159737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/>
              <a:t>Основная идея Проекта: создание условий для организации деятельности детей- инвалидов и детей с ограниченными физическими и умственными возможностями здоровья по подготовке их к самостоятельной жизни, через содействие их профессиональной ориентации и </a:t>
            </a:r>
            <a:r>
              <a:rPr lang="ru-RU" sz="2000" dirty="0" err="1"/>
              <a:t>предпрофессиональной</a:t>
            </a:r>
            <a:r>
              <a:rPr lang="ru-RU" sz="2000" dirty="0"/>
              <a:t> подготовке, способствующей в дальнейшем к их интеграции в жизнь местных сообществ.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500" y="4500563"/>
            <a:ext cx="8001000" cy="1323975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 r="-100000" b="-100000"/>
          </a:gradFill>
          <a:ln>
            <a:solidFill>
              <a:srgbClr val="159737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/>
              <a:t>В Проекте участвовали несовершеннолетние в возрасте от 12 до 18 лет, семьи, воспитывающие несовершеннолетних с ограниченными физическими и умственными возможностями с сохранным интеллектом.</a:t>
            </a:r>
            <a:endParaRPr lang="ru-RU" sz="2000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Другая 2">
      <a:dk1>
        <a:sysClr val="windowText" lastClr="000000"/>
      </a:dk1>
      <a:lt1>
        <a:sysClr val="window" lastClr="FFFFFF"/>
      </a:lt1>
      <a:dk2>
        <a:srgbClr val="323232"/>
      </a:dk2>
      <a:lt2>
        <a:srgbClr val="F9B268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FF000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2">
    <a:dk1>
      <a:sysClr val="windowText" lastClr="000000"/>
    </a:dk1>
    <a:lt1>
      <a:sysClr val="window" lastClr="FFFFFF"/>
    </a:lt1>
    <a:dk2>
      <a:srgbClr val="323232"/>
    </a:dk2>
    <a:lt2>
      <a:srgbClr val="F9B268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FF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1110</TotalTime>
  <Words>582</Words>
  <Application>Microsoft Office PowerPoint</Application>
  <PresentationFormat>Экран (4:3)</PresentationFormat>
  <Paragraphs>43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Слайд 1</vt:lpstr>
      <vt:lpstr>Слайд 2</vt:lpstr>
      <vt:lpstr>Преимущества совместной работы с общественными организациями</vt:lpstr>
      <vt:lpstr>Преимущества совместной работы с общественными организациями</vt:lpstr>
      <vt:lpstr>Направления сотрудничества</vt:lpstr>
      <vt:lpstr>Слайд 6</vt:lpstr>
      <vt:lpstr>PRO100R жизни</vt:lpstr>
      <vt:lpstr>PRO100R жизни</vt:lpstr>
      <vt:lpstr>Совместный  Проект с общественной организацией «Водограй»  «Вместе мы можем все»</vt:lpstr>
      <vt:lpstr>Слайд 10</vt:lpstr>
      <vt:lpstr>Слайд 11</vt:lpstr>
      <vt:lpstr>Слайд 12</vt:lpstr>
      <vt:lpstr>Совместный  Проект с общественной организацией многодетных семей «Многодетки из Югры»   «Океан любви и надежды»</vt:lpstr>
      <vt:lpstr>Совместные проекты, получившие грантовую поддержку администрации Сургутского района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OGPestova</cp:lastModifiedBy>
  <cp:revision>143</cp:revision>
  <dcterms:modified xsi:type="dcterms:W3CDTF">2017-06-05T03:14:01Z</dcterms:modified>
</cp:coreProperties>
</file>