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2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16B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3" autoAdjust="0"/>
    <p:restoredTop sz="94671" autoAdjust="0"/>
  </p:normalViewPr>
  <p:slideViewPr>
    <p:cSldViewPr>
      <p:cViewPr varScale="1">
        <p:scale>
          <a:sx n="52" d="100"/>
          <a:sy n="52" d="100"/>
        </p:scale>
        <p:origin x="-1190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6"/>
  <c:chart>
    <c:autoTitleDeleted val="1"/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2006 г.</c:v>
                </c:pt>
                <c:pt idx="1">
                  <c:v>2007 г.</c:v>
                </c:pt>
                <c:pt idx="2">
                  <c:v>2008 г.</c:v>
                </c:pt>
                <c:pt idx="3">
                  <c:v>2009 г.</c:v>
                </c:pt>
                <c:pt idx="4">
                  <c:v>2010  г.</c:v>
                </c:pt>
                <c:pt idx="5">
                  <c:v>2011 г.</c:v>
                </c:pt>
                <c:pt idx="6">
                  <c:v>2012 г.</c:v>
                </c:pt>
                <c:pt idx="7">
                  <c:v>2013 г.</c:v>
                </c:pt>
                <c:pt idx="8">
                  <c:v>2014 г.</c:v>
                </c:pt>
                <c:pt idx="9">
                  <c:v>2015 г.</c:v>
                </c:pt>
                <c:pt idx="10">
                  <c:v>2016 г.</c:v>
                </c:pt>
                <c:pt idx="11">
                  <c:v>2017 г.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34</c:v>
                </c:pt>
                <c:pt idx="1">
                  <c:v>34</c:v>
                </c:pt>
                <c:pt idx="2">
                  <c:v>34</c:v>
                </c:pt>
                <c:pt idx="3">
                  <c:v>31</c:v>
                </c:pt>
                <c:pt idx="4">
                  <c:v>31</c:v>
                </c:pt>
                <c:pt idx="5">
                  <c:v>31</c:v>
                </c:pt>
                <c:pt idx="6">
                  <c:v>30</c:v>
                </c:pt>
                <c:pt idx="7">
                  <c:v>23</c:v>
                </c:pt>
                <c:pt idx="8">
                  <c:v>23</c:v>
                </c:pt>
                <c:pt idx="9">
                  <c:v>21</c:v>
                </c:pt>
                <c:pt idx="10">
                  <c:v>15</c:v>
                </c:pt>
                <c:pt idx="11">
                  <c:v>14</c:v>
                </c:pt>
              </c:numCache>
            </c:numRef>
          </c:val>
        </c:ser>
        <c:shape val="box"/>
        <c:axId val="67483136"/>
        <c:axId val="89478656"/>
        <c:axId val="88331136"/>
      </c:bar3DChart>
      <c:catAx>
        <c:axId val="67483136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89478656"/>
        <c:crosses val="autoZero"/>
        <c:auto val="1"/>
        <c:lblAlgn val="ctr"/>
        <c:lblOffset val="100"/>
      </c:catAx>
      <c:valAx>
        <c:axId val="89478656"/>
        <c:scaling>
          <c:orientation val="minMax"/>
        </c:scaling>
        <c:delete val="1"/>
        <c:axPos val="l"/>
        <c:numFmt formatCode="General" sourceLinked="1"/>
        <c:tickLblPos val="none"/>
        <c:crossAx val="67483136"/>
        <c:crosses val="autoZero"/>
        <c:crossBetween val="between"/>
      </c:valAx>
      <c:serAx>
        <c:axId val="88331136"/>
        <c:scaling>
          <c:orientation val="minMax"/>
        </c:scaling>
        <c:delete val="1"/>
        <c:axPos val="b"/>
        <c:tickLblPos val="none"/>
        <c:crossAx val="89478656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7F0E7-044C-4CE7-9C6B-AC85C8496EC7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7A639-6DDA-4F33-BEE2-3AE4E22C03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3266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png"/><Relationship Id="rId7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jpeg"/><Relationship Id="rId4" Type="http://schemas.openxmlformats.org/officeDocument/2006/relationships/image" Target="../media/image2.pn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d:\документы\Мои рисунки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3001" y="144016"/>
            <a:ext cx="1557999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11760" y="5229200"/>
            <a:ext cx="67322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Марьенкина Оксана Владимировна,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заместитель  начальника управления опеки и попечительства над несовершеннолетними и адаптивного образования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Министерства образования Омской области</a:t>
            </a:r>
            <a:endParaRPr lang="ru-RU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89" y="2518445"/>
            <a:ext cx="8975507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Профилактика социального сиротства и семейное жизнеустройство детей, оставшихся без попечения родителей, в Омской области</a:t>
            </a:r>
          </a:p>
          <a:p>
            <a:pPr algn="ctr"/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6711" y="1527175"/>
            <a:ext cx="7030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Министерство образования Омской области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d:\документы\Мои рисунки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4096" cy="82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617" y="415719"/>
            <a:ext cx="5328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Министерство образования Омской области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Diagram 2"/>
          <p:cNvGrpSpPr>
            <a:grpSpLocks noChangeAspect="1"/>
          </p:cNvGrpSpPr>
          <p:nvPr/>
        </p:nvGrpSpPr>
        <p:grpSpPr bwMode="auto">
          <a:xfrm>
            <a:off x="539552" y="2112431"/>
            <a:ext cx="8289879" cy="4340905"/>
            <a:chOff x="4233" y="1929"/>
            <a:chExt cx="8244" cy="7853"/>
          </a:xfrm>
        </p:grpSpPr>
        <p:sp>
          <p:nvSpPr>
            <p:cNvPr id="31" name="_s1029"/>
            <p:cNvSpPr>
              <a:spLocks noChangeArrowheads="1"/>
            </p:cNvSpPr>
            <p:nvPr/>
          </p:nvSpPr>
          <p:spPr bwMode="auto">
            <a:xfrm>
              <a:off x="4462" y="3649"/>
              <a:ext cx="2791" cy="87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11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Органы и учреждения социальной защиты населения</a:t>
              </a:r>
            </a:p>
          </p:txBody>
        </p:sp>
        <p:sp>
          <p:nvSpPr>
            <p:cNvPr id="32" name="_s1030"/>
            <p:cNvSpPr>
              <a:spLocks noChangeShapeType="1"/>
            </p:cNvSpPr>
            <p:nvPr/>
          </p:nvSpPr>
          <p:spPr bwMode="auto">
            <a:xfrm flipV="1">
              <a:off x="9007" y="4177"/>
              <a:ext cx="867" cy="1033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ru-RU" sz="11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3" name="_s1031"/>
            <p:cNvSpPr>
              <a:spLocks noChangeArrowheads="1"/>
            </p:cNvSpPr>
            <p:nvPr/>
          </p:nvSpPr>
          <p:spPr bwMode="auto">
            <a:xfrm>
              <a:off x="4528" y="6628"/>
              <a:ext cx="3088" cy="96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11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Органы и учреждения по делам молодежи, физической культуры и спорта </a:t>
              </a:r>
            </a:p>
          </p:txBody>
        </p:sp>
        <p:sp>
          <p:nvSpPr>
            <p:cNvPr id="34" name="_s1033"/>
            <p:cNvSpPr>
              <a:spLocks noChangeArrowheads="1"/>
            </p:cNvSpPr>
            <p:nvPr/>
          </p:nvSpPr>
          <p:spPr bwMode="auto">
            <a:xfrm>
              <a:off x="5712" y="8820"/>
              <a:ext cx="2888" cy="962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11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Органы и учреждения здравоохранения</a:t>
              </a:r>
            </a:p>
          </p:txBody>
        </p:sp>
        <p:sp>
          <p:nvSpPr>
            <p:cNvPr id="35" name="_s1035"/>
            <p:cNvSpPr>
              <a:spLocks noChangeArrowheads="1"/>
            </p:cNvSpPr>
            <p:nvPr/>
          </p:nvSpPr>
          <p:spPr bwMode="auto">
            <a:xfrm>
              <a:off x="6565" y="1929"/>
              <a:ext cx="2759" cy="101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11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Органы образования и образовательные организации </a:t>
              </a:r>
            </a:p>
          </p:txBody>
        </p:sp>
        <p:sp>
          <p:nvSpPr>
            <p:cNvPr id="36" name="_s1037"/>
            <p:cNvSpPr>
              <a:spLocks noChangeArrowheads="1"/>
            </p:cNvSpPr>
            <p:nvPr/>
          </p:nvSpPr>
          <p:spPr bwMode="auto">
            <a:xfrm>
              <a:off x="8274" y="8381"/>
              <a:ext cx="2562" cy="87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11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Органы службы занятости</a:t>
              </a:r>
            </a:p>
          </p:txBody>
        </p:sp>
        <p:sp>
          <p:nvSpPr>
            <p:cNvPr id="37" name="_s1039"/>
            <p:cNvSpPr>
              <a:spLocks noChangeArrowheads="1"/>
            </p:cNvSpPr>
            <p:nvPr/>
          </p:nvSpPr>
          <p:spPr bwMode="auto">
            <a:xfrm>
              <a:off x="9389" y="7437"/>
              <a:ext cx="3088" cy="91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11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Общественные организации, общественные объединения</a:t>
              </a:r>
            </a:p>
          </p:txBody>
        </p:sp>
        <p:sp>
          <p:nvSpPr>
            <p:cNvPr id="38" name="_s1041"/>
            <p:cNvSpPr>
              <a:spLocks noChangeArrowheads="1"/>
            </p:cNvSpPr>
            <p:nvPr/>
          </p:nvSpPr>
          <p:spPr bwMode="auto">
            <a:xfrm>
              <a:off x="4857" y="7769"/>
              <a:ext cx="2692" cy="87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11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Органы и учреждения культуры, досуга</a:t>
              </a:r>
            </a:p>
          </p:txBody>
        </p:sp>
        <p:sp>
          <p:nvSpPr>
            <p:cNvPr id="39" name="_s1043"/>
            <p:cNvSpPr>
              <a:spLocks noChangeArrowheads="1"/>
            </p:cNvSpPr>
            <p:nvPr/>
          </p:nvSpPr>
          <p:spPr bwMode="auto">
            <a:xfrm>
              <a:off x="4233" y="4702"/>
              <a:ext cx="2562" cy="70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11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Органы внутренних дел</a:t>
              </a:r>
            </a:p>
          </p:txBody>
        </p:sp>
        <p:sp>
          <p:nvSpPr>
            <p:cNvPr id="40" name="_s1045"/>
            <p:cNvSpPr>
              <a:spLocks noChangeArrowheads="1"/>
            </p:cNvSpPr>
            <p:nvPr/>
          </p:nvSpPr>
          <p:spPr bwMode="auto">
            <a:xfrm>
              <a:off x="5054" y="2860"/>
              <a:ext cx="2495" cy="701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11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Органы опеки и попечительства</a:t>
              </a:r>
            </a:p>
          </p:txBody>
        </p:sp>
        <p:sp>
          <p:nvSpPr>
            <p:cNvPr id="41" name="_s1046"/>
            <p:cNvSpPr>
              <a:spLocks noChangeArrowheads="1"/>
            </p:cNvSpPr>
            <p:nvPr/>
          </p:nvSpPr>
          <p:spPr bwMode="auto">
            <a:xfrm>
              <a:off x="8601" y="3210"/>
              <a:ext cx="3810" cy="306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folHlink"/>
              </a:outerShdw>
            </a:effec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ru-RU" sz="11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>
                <a:defRPr/>
              </a:pPr>
              <a:endParaRPr lang="ru-RU" sz="11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>
                <a:defRPr/>
              </a:pPr>
              <a:r>
                <a:rPr lang="ru-RU" sz="1100" b="1" i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Комиссия по делам несовершеннолетних и защите                      их прав при Правительстве Омской области</a:t>
              </a:r>
            </a:p>
            <a:p>
              <a:pPr algn="ctr">
                <a:defRPr/>
              </a:pPr>
              <a:endParaRPr lang="ru-RU" sz="1100" b="1" i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>
                <a:defRPr/>
              </a:pPr>
              <a:r>
                <a:rPr lang="ru-RU" sz="1100" b="1" i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Территориальные комиссии </a:t>
              </a:r>
            </a:p>
            <a:p>
              <a:pPr algn="ctr">
                <a:defRPr/>
              </a:pPr>
              <a:r>
                <a:rPr lang="ru-RU" sz="1100" b="1" i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по делам несовершеннолетних </a:t>
              </a:r>
            </a:p>
            <a:p>
              <a:pPr algn="ctr">
                <a:defRPr/>
              </a:pPr>
              <a:r>
                <a:rPr lang="ru-RU" sz="1100" b="1" i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и защите их прав</a:t>
              </a:r>
            </a:p>
            <a:p>
              <a:pPr algn="ctr">
                <a:defRPr/>
              </a:pPr>
              <a:endParaRPr lang="ru-RU" sz="1100" b="1" i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2" name="_s1043"/>
          <p:cNvSpPr>
            <a:spLocks noChangeArrowheads="1"/>
          </p:cNvSpPr>
          <p:nvPr/>
        </p:nvSpPr>
        <p:spPr bwMode="auto">
          <a:xfrm>
            <a:off x="182530" y="4077072"/>
            <a:ext cx="3021318" cy="489422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41990" dir="1593903" algn="ctr" rotWithShape="0">
              <a:schemeClr val="accent2"/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Учреждения уголовно-исполнительной системы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47664" y="1280954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Региональная модель профилактики социального сиротства</a:t>
            </a:r>
            <a:endParaRPr lang="ru-RU" sz="2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" name="Рисунок 17" descr="det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6093296"/>
            <a:ext cx="1128951" cy="846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aps_background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3503593" cy="5591100"/>
          </a:xfrm>
          <a:prstGeom prst="rect">
            <a:avLst/>
          </a:prstGeom>
        </p:spPr>
      </p:pic>
      <p:pic>
        <p:nvPicPr>
          <p:cNvPr id="4" name="Picture 1" descr="d:\документы\Мои рисунки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4096" cy="82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617" y="415719"/>
            <a:ext cx="5328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Министерство образования Омской области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706552" y="1268760"/>
            <a:ext cx="3074880" cy="1512168"/>
            <a:chOff x="706552" y="1268760"/>
            <a:chExt cx="3074880" cy="1512168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1403648" y="1772816"/>
              <a:ext cx="1440160" cy="1008112"/>
              <a:chOff x="1403648" y="1772816"/>
              <a:chExt cx="1440160" cy="1008112"/>
            </a:xfrm>
          </p:grpSpPr>
          <p:sp>
            <p:nvSpPr>
              <p:cNvPr id="14" name="Стрелка вниз 13"/>
              <p:cNvSpPr/>
              <p:nvPr/>
            </p:nvSpPr>
            <p:spPr>
              <a:xfrm>
                <a:off x="1979712" y="1772816"/>
                <a:ext cx="288032" cy="432048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7" name="Группа 16"/>
              <p:cNvGrpSpPr/>
              <p:nvPr/>
            </p:nvGrpSpPr>
            <p:grpSpPr>
              <a:xfrm>
                <a:off x="1403648" y="2276872"/>
                <a:ext cx="1440160" cy="504056"/>
                <a:chOff x="5508104" y="4005064"/>
                <a:chExt cx="1440160" cy="504056"/>
              </a:xfrm>
            </p:grpSpPr>
            <p:sp>
              <p:nvSpPr>
                <p:cNvPr id="16" name="Овал 15"/>
                <p:cNvSpPr/>
                <p:nvPr/>
              </p:nvSpPr>
              <p:spPr>
                <a:xfrm>
                  <a:off x="5508104" y="4005064"/>
                  <a:ext cx="1440160" cy="504056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" name="Прямоугольник 11"/>
                <p:cNvSpPr/>
                <p:nvPr/>
              </p:nvSpPr>
              <p:spPr>
                <a:xfrm>
                  <a:off x="5757293" y="4077072"/>
                  <a:ext cx="974947" cy="40011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4500000"/>
                    </a:lightRig>
                  </a:scene3d>
                  <a:sp3d contourW="6350" prstMaterial="metal">
                    <a:bevelT w="127000" h="31750" prst="relaxedInset"/>
                    <a:contourClr>
                      <a:schemeClr val="accent1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ru-RU" sz="2000" b="1" cap="all" spc="0" dirty="0" smtClean="0">
                      <a:ln w="0"/>
                      <a:solidFill>
                        <a:srgbClr val="FF0000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1,9 %</a:t>
                  </a:r>
                  <a:endParaRPr lang="ru-RU" sz="2000" b="1" cap="all" spc="0" dirty="0">
                    <a:ln w="0"/>
                    <a:solidFill>
                      <a:srgbClr val="FF0000"/>
                    </a:solidFill>
                    <a:effectLst>
                      <a:reflection blurRad="12700" stA="50000" endPos="50000" dist="5000" dir="5400000" sy="-100000" rotWithShape="0"/>
                    </a:effectLst>
                  </a:endParaRPr>
                </a:p>
              </p:txBody>
            </p:sp>
          </p:grpSp>
        </p:grpSp>
        <p:grpSp>
          <p:nvGrpSpPr>
            <p:cNvPr id="19" name="Группа 18"/>
            <p:cNvGrpSpPr/>
            <p:nvPr/>
          </p:nvGrpSpPr>
          <p:grpSpPr>
            <a:xfrm>
              <a:off x="706552" y="1268760"/>
              <a:ext cx="3074880" cy="648072"/>
              <a:chOff x="706552" y="1268760"/>
              <a:chExt cx="3074880" cy="648072"/>
            </a:xfrm>
          </p:grpSpPr>
          <p:sp>
            <p:nvSpPr>
              <p:cNvPr id="10" name="Блок-схема: документ 9"/>
              <p:cNvSpPr/>
              <p:nvPr/>
            </p:nvSpPr>
            <p:spPr>
              <a:xfrm>
                <a:off x="731824" y="1268760"/>
                <a:ext cx="3024336" cy="648072"/>
              </a:xfrm>
              <a:prstGeom prst="flowChartDocumen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706552" y="1340768"/>
                <a:ext cx="3074880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ru-RU" b="1" cap="all" spc="0" dirty="0" smtClean="0">
                    <a:ln w="0"/>
                    <a:solidFill>
                      <a:srgbClr val="FF000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Около 400 тыс. детей</a:t>
                </a:r>
                <a:endParaRPr lang="ru-RU" b="1" cap="all" spc="0" dirty="0">
                  <a:ln w="0"/>
                  <a:solidFill>
                    <a:srgbClr val="FF0000"/>
                  </a:solidFill>
                  <a:effectLst>
                    <a:reflection blurRad="12700" stA="50000" endPos="50000" dist="5000" dir="5400000" sy="-100000" rotWithShape="0"/>
                  </a:effectLst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3959424" y="3689737"/>
            <a:ext cx="4861048" cy="132343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Омская область занимает 11 место в РФ по сокращению количества детей, зарегистрированных в банке данных детей-сирот</a:t>
            </a:r>
            <a:endParaRPr lang="ru-RU" sz="2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0" y="3140968"/>
            <a:ext cx="3707904" cy="2727358"/>
            <a:chOff x="0" y="3140968"/>
            <a:chExt cx="3707904" cy="2727358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0" y="3645024"/>
              <a:ext cx="3707904" cy="2223302"/>
              <a:chOff x="0" y="3645024"/>
              <a:chExt cx="3707904" cy="2223302"/>
            </a:xfrm>
          </p:grpSpPr>
          <p:grpSp>
            <p:nvGrpSpPr>
              <p:cNvPr id="42" name="Группа 41"/>
              <p:cNvGrpSpPr/>
              <p:nvPr/>
            </p:nvGrpSpPr>
            <p:grpSpPr>
              <a:xfrm>
                <a:off x="0" y="3645024"/>
                <a:ext cx="1728192" cy="2223302"/>
                <a:chOff x="0" y="3653970"/>
                <a:chExt cx="1728192" cy="2223302"/>
              </a:xfrm>
            </p:grpSpPr>
            <p:pic>
              <p:nvPicPr>
                <p:cNvPr id="8" name="Рисунок 7" descr="home_2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467544" y="4077072"/>
                  <a:ext cx="802667" cy="836712"/>
                </a:xfrm>
                <a:prstGeom prst="rect">
                  <a:avLst/>
                </a:prstGeom>
              </p:spPr>
            </p:pic>
            <p:sp>
              <p:nvSpPr>
                <p:cNvPr id="27" name="Стрелка вниз 26"/>
                <p:cNvSpPr/>
                <p:nvPr/>
              </p:nvSpPr>
              <p:spPr>
                <a:xfrm rot="1681465">
                  <a:off x="930995" y="3653970"/>
                  <a:ext cx="484632" cy="561138"/>
                </a:xfrm>
                <a:prstGeom prst="downArrow">
                  <a:avLst>
                    <a:gd name="adj1" fmla="val 42209"/>
                    <a:gd name="adj2" fmla="val 50000"/>
                  </a:avLst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36" name="Группа 35"/>
                <p:cNvGrpSpPr/>
                <p:nvPr/>
              </p:nvGrpSpPr>
              <p:grpSpPr>
                <a:xfrm>
                  <a:off x="0" y="4941168"/>
                  <a:ext cx="1728192" cy="936104"/>
                  <a:chOff x="5292080" y="1700808"/>
                  <a:chExt cx="1728192" cy="936104"/>
                </a:xfrm>
              </p:grpSpPr>
              <p:sp>
                <p:nvSpPr>
                  <p:cNvPr id="33" name="Овал 32"/>
                  <p:cNvSpPr/>
                  <p:nvPr/>
                </p:nvSpPr>
                <p:spPr>
                  <a:xfrm>
                    <a:off x="5292080" y="1700808"/>
                    <a:ext cx="1728192" cy="936104"/>
                  </a:xfrm>
                  <a:prstGeom prst="ellipse">
                    <a:avLst/>
                  </a:prstGeom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" name="Прямоугольник 12"/>
                  <p:cNvSpPr/>
                  <p:nvPr/>
                </p:nvSpPr>
                <p:spPr>
                  <a:xfrm>
                    <a:off x="5510382" y="1916832"/>
                    <a:ext cx="1319592" cy="584775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4500000"/>
                      </a:lightRig>
                    </a:scene3d>
                    <a:sp3d contourW="6350" prstMaterial="metal">
                      <a:bevelT w="127000" h="31750" prst="relaxedInset"/>
                      <a:contourClr>
                        <a:schemeClr val="accent1">
                          <a:shade val="75000"/>
                        </a:schemeClr>
                      </a:contourClr>
                    </a:sp3d>
                  </a:bodyPr>
                  <a:lstStyle/>
                  <a:p>
                    <a:pPr algn="ctr"/>
                    <a:r>
                      <a:rPr lang="ru-RU" sz="3200" b="1" cap="all" spc="0" dirty="0" smtClean="0">
                        <a:ln w="0"/>
                        <a:solidFill>
                          <a:srgbClr val="FF0000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92 %</a:t>
                    </a:r>
                    <a:endParaRPr lang="ru-RU" sz="3200" b="1" cap="all" spc="0" dirty="0">
                      <a:ln w="0"/>
                      <a:solidFill>
                        <a:srgbClr val="FF0000"/>
                      </a:solidFill>
                      <a:effectLst>
                        <a:reflection blurRad="12700" stA="50000" endPos="50000" dist="5000" dir="5400000" sy="-100000" rotWithShape="0"/>
                      </a:effectLst>
                    </a:endParaRPr>
                  </a:p>
                </p:txBody>
              </p:sp>
            </p:grpSp>
          </p:grpSp>
          <p:grpSp>
            <p:nvGrpSpPr>
              <p:cNvPr id="43" name="Группа 42"/>
              <p:cNvGrpSpPr/>
              <p:nvPr/>
            </p:nvGrpSpPr>
            <p:grpSpPr>
              <a:xfrm>
                <a:off x="2411760" y="3725978"/>
                <a:ext cx="1296144" cy="1863262"/>
                <a:chOff x="2411760" y="3725978"/>
                <a:chExt cx="1296144" cy="1863262"/>
              </a:xfrm>
            </p:grpSpPr>
            <p:pic>
              <p:nvPicPr>
                <p:cNvPr id="9" name="Рисунок 8" descr="home_3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2411760" y="4365104"/>
                  <a:ext cx="936104" cy="470453"/>
                </a:xfrm>
                <a:prstGeom prst="rect">
                  <a:avLst/>
                </a:prstGeom>
              </p:spPr>
            </p:pic>
            <p:sp>
              <p:nvSpPr>
                <p:cNvPr id="28" name="Стрелка вниз 27"/>
                <p:cNvSpPr/>
                <p:nvPr/>
              </p:nvSpPr>
              <p:spPr>
                <a:xfrm rot="19918535" flipH="1">
                  <a:off x="2443165" y="3725978"/>
                  <a:ext cx="484632" cy="561138"/>
                </a:xfrm>
                <a:prstGeom prst="downArrow">
                  <a:avLst>
                    <a:gd name="adj1" fmla="val 42209"/>
                    <a:gd name="adj2" fmla="val 50000"/>
                  </a:avLst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37" name="Группа 36"/>
                <p:cNvGrpSpPr/>
                <p:nvPr/>
              </p:nvGrpSpPr>
              <p:grpSpPr>
                <a:xfrm>
                  <a:off x="2483768" y="4869160"/>
                  <a:ext cx="1224136" cy="720080"/>
                  <a:chOff x="4572000" y="3501008"/>
                  <a:chExt cx="1224136" cy="720080"/>
                </a:xfrm>
              </p:grpSpPr>
              <p:sp>
                <p:nvSpPr>
                  <p:cNvPr id="35" name="Овал 34"/>
                  <p:cNvSpPr/>
                  <p:nvPr/>
                </p:nvSpPr>
                <p:spPr>
                  <a:xfrm>
                    <a:off x="4572000" y="3501008"/>
                    <a:ext cx="1224136" cy="720080"/>
                  </a:xfrm>
                  <a:prstGeom prst="ellipse">
                    <a:avLst/>
                  </a:prstGeom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9" name="Прямоугольник 28"/>
                  <p:cNvSpPr/>
                  <p:nvPr/>
                </p:nvSpPr>
                <p:spPr>
                  <a:xfrm>
                    <a:off x="4716015" y="3645024"/>
                    <a:ext cx="950902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4500000"/>
                      </a:lightRig>
                    </a:scene3d>
                    <a:sp3d contourW="6350" prstMaterial="metal">
                      <a:bevelT w="127000" h="31750" prst="relaxedInset"/>
                      <a:contourClr>
                        <a:schemeClr val="accent1">
                          <a:shade val="75000"/>
                        </a:schemeClr>
                      </a:contourClr>
                    </a:sp3d>
                  </a:bodyPr>
                  <a:lstStyle/>
                  <a:p>
                    <a:pPr algn="ctr"/>
                    <a:r>
                      <a:rPr lang="ru-RU" sz="2800" b="1" cap="all" dirty="0" smtClean="0">
                        <a:ln w="0"/>
                        <a:solidFill>
                          <a:srgbClr val="FF0000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8</a:t>
                    </a:r>
                    <a:r>
                      <a:rPr lang="ru-RU" sz="2800" b="1" cap="all" spc="0" dirty="0" smtClean="0">
                        <a:ln w="0"/>
                        <a:solidFill>
                          <a:srgbClr val="FF0000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%</a:t>
                    </a:r>
                    <a:endParaRPr lang="ru-RU" sz="2800" b="1" cap="all" spc="0" dirty="0">
                      <a:ln w="0"/>
                      <a:solidFill>
                        <a:srgbClr val="FF0000"/>
                      </a:solidFill>
                      <a:effectLst>
                        <a:reflection blurRad="12700" stA="50000" endPos="50000" dist="5000" dir="5400000" sy="-100000" rotWithShape="0"/>
                      </a:effectLst>
                    </a:endParaRPr>
                  </a:p>
                </p:txBody>
              </p:sp>
            </p:grpSp>
          </p:grpSp>
        </p:grpSp>
        <p:grpSp>
          <p:nvGrpSpPr>
            <p:cNvPr id="24" name="Группа 23"/>
            <p:cNvGrpSpPr/>
            <p:nvPr/>
          </p:nvGrpSpPr>
          <p:grpSpPr>
            <a:xfrm>
              <a:off x="827584" y="3140968"/>
              <a:ext cx="2520280" cy="648072"/>
              <a:chOff x="1259632" y="3140968"/>
              <a:chExt cx="1800200" cy="648072"/>
            </a:xfrm>
          </p:grpSpPr>
          <p:sp>
            <p:nvSpPr>
              <p:cNvPr id="22" name="Блок-схема: документ 21"/>
              <p:cNvSpPr/>
              <p:nvPr/>
            </p:nvSpPr>
            <p:spPr>
              <a:xfrm flipH="1">
                <a:off x="1259632" y="3140968"/>
                <a:ext cx="1800200" cy="648072"/>
              </a:xfrm>
              <a:prstGeom prst="flowChartDocumen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1514098" y="3244914"/>
                <a:ext cx="1272326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ru-RU" sz="2000" b="1" cap="all" dirty="0" smtClean="0">
                    <a:ln w="0"/>
                    <a:solidFill>
                      <a:srgbClr val="FF000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6848</a:t>
                </a:r>
                <a:r>
                  <a:rPr lang="ru-RU" sz="2000" b="1" cap="all" spc="0" dirty="0" smtClean="0">
                    <a:ln w="0"/>
                    <a:solidFill>
                      <a:srgbClr val="FF0000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детей</a:t>
                </a:r>
                <a:endParaRPr lang="ru-RU" sz="2000" b="1" cap="all" spc="0" dirty="0">
                  <a:ln w="0"/>
                  <a:solidFill>
                    <a:srgbClr val="FF0000"/>
                  </a:solidFill>
                  <a:effectLst>
                    <a:reflection blurRad="12700" stA="50000" endPos="50000" dist="5000" dir="5400000" sy="-100000" rotWithShape="0"/>
                  </a:effectLst>
                </a:endParaRPr>
              </a:p>
            </p:txBody>
          </p:sp>
        </p:grpSp>
      </p:grpSp>
      <p:pic>
        <p:nvPicPr>
          <p:cNvPr id="32" name="Рисунок 31" descr="det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08520" y="6093296"/>
            <a:ext cx="1128951" cy="846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det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6093296"/>
            <a:ext cx="1128951" cy="846713"/>
          </a:xfrm>
          <a:prstGeom prst="rect">
            <a:avLst/>
          </a:prstGeom>
        </p:spPr>
      </p:pic>
      <p:pic>
        <p:nvPicPr>
          <p:cNvPr id="4" name="Picture 1" descr="d:\документы\Мои рисунки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4096" cy="82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617" y="415719"/>
            <a:ext cx="5328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Министерство образования Омской области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0" y="548680"/>
          <a:ext cx="91440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95536" y="1124744"/>
            <a:ext cx="575799" cy="46166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34</a:t>
            </a:r>
            <a:endParaRPr lang="ru-RU" sz="24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43608" y="1196752"/>
            <a:ext cx="575799" cy="46166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34</a:t>
            </a:r>
            <a:endParaRPr lang="ru-RU" sz="24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91680" y="1268760"/>
            <a:ext cx="575799" cy="46166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34</a:t>
            </a:r>
            <a:endParaRPr lang="ru-RU" sz="24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39752" y="1412776"/>
            <a:ext cx="575799" cy="46166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31</a:t>
            </a:r>
            <a:endParaRPr lang="ru-RU" sz="24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87824" y="1484784"/>
            <a:ext cx="575799" cy="46166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31</a:t>
            </a:r>
            <a:endParaRPr lang="ru-RU" sz="24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35896" y="1556792"/>
            <a:ext cx="575799" cy="46166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31</a:t>
            </a:r>
            <a:endParaRPr lang="ru-RU" sz="24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83968" y="1628800"/>
            <a:ext cx="575799" cy="46166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  <a:endParaRPr lang="ru-RU" sz="24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04048" y="2060848"/>
            <a:ext cx="575799" cy="46166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  <a:endParaRPr lang="ru-RU" sz="24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96136" y="2132856"/>
            <a:ext cx="575799" cy="46166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  <a:endParaRPr lang="ru-RU" sz="24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16216" y="2276872"/>
            <a:ext cx="575799" cy="46166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  <a:endParaRPr lang="ru-RU" sz="24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08304" y="2708920"/>
            <a:ext cx="575799" cy="46166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  <a:endParaRPr lang="ru-RU" sz="24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100392" y="2852936"/>
            <a:ext cx="575799" cy="46166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  <a:endParaRPr lang="ru-RU" sz="24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7504" y="5517232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01.01.2017 года в Омской области действовали 654 приемных семьи, в которых воспитывался 1951 ребенок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0" name="Рисунок 49" descr="canva-baby-design-infant-icon--MAB2ak2uy6U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3573016"/>
            <a:ext cx="2089826" cy="2089826"/>
          </a:xfrm>
          <a:prstGeom prst="rect">
            <a:avLst/>
          </a:prstGeom>
        </p:spPr>
      </p:pic>
      <p:pic>
        <p:nvPicPr>
          <p:cNvPr id="51" name="Рисунок 50" descr="soni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645024"/>
            <a:ext cx="1020613" cy="89705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275856" y="836712"/>
            <a:ext cx="5508104" cy="923330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организаций для детей-сирот и детей, оставшихся без попечения родителей</a:t>
            </a:r>
            <a:endParaRPr lang="ru-RU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PICT11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1196752"/>
            <a:ext cx="2747797" cy="2060848"/>
          </a:xfrm>
          <a:prstGeom prst="rect">
            <a:avLst/>
          </a:prstGeom>
        </p:spPr>
      </p:pic>
      <p:pic>
        <p:nvPicPr>
          <p:cNvPr id="4" name="Picture 1" descr="d:\документы\Мои рисунки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4096" cy="82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617" y="415719"/>
            <a:ext cx="5328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Министерство образования Омской области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IMAG63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63626"/>
            <a:ext cx="2808312" cy="1853406"/>
          </a:xfrm>
          <a:prstGeom prst="rect">
            <a:avLst/>
          </a:prstGeom>
        </p:spPr>
      </p:pic>
      <p:pic>
        <p:nvPicPr>
          <p:cNvPr id="6" name="Рисунок 5" descr="DSC026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2776604"/>
            <a:ext cx="3960440" cy="25966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9632" y="1124744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Психолого-педагогическое сопровождение замещающих семей</a:t>
            </a:r>
            <a:endParaRPr lang="ru-RU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Рисунок 11" descr="det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08520" y="6093296"/>
            <a:ext cx="1128951" cy="846713"/>
          </a:xfrm>
          <a:prstGeom prst="rect">
            <a:avLst/>
          </a:prstGeom>
        </p:spPr>
      </p:pic>
      <p:pic>
        <p:nvPicPr>
          <p:cNvPr id="8" name="Рисунок 7" descr="IMG_195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4365104"/>
            <a:ext cx="2807804" cy="1871869"/>
          </a:xfrm>
          <a:prstGeom prst="rect">
            <a:avLst/>
          </a:prstGeom>
        </p:spPr>
      </p:pic>
      <p:pic>
        <p:nvPicPr>
          <p:cNvPr id="14" name="Рисунок 13" descr="PICT120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16216" y="4851158"/>
            <a:ext cx="2520280" cy="1890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wood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659446" y="4725144"/>
            <a:ext cx="896330" cy="1300977"/>
          </a:xfrm>
          <a:prstGeom prst="rect">
            <a:avLst/>
          </a:prstGeom>
        </p:spPr>
      </p:pic>
      <p:pic>
        <p:nvPicPr>
          <p:cNvPr id="11" name="Рисунок 10" descr="wood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5008343"/>
            <a:ext cx="697886" cy="1012945"/>
          </a:xfrm>
          <a:prstGeom prst="rect">
            <a:avLst/>
          </a:prstGeom>
        </p:spPr>
      </p:pic>
      <p:pic>
        <p:nvPicPr>
          <p:cNvPr id="4" name="Picture 1" descr="d:\документы\Мои рисунки\Рисуно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4096" cy="82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617" y="415719"/>
            <a:ext cx="5328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Министерство образования Омской области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su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620688"/>
            <a:ext cx="1786283" cy="1786283"/>
          </a:xfrm>
          <a:prstGeom prst="rect">
            <a:avLst/>
          </a:prstGeom>
        </p:spPr>
      </p:pic>
      <p:pic>
        <p:nvPicPr>
          <p:cNvPr id="12" name="Рисунок 11" descr="wood_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4365104"/>
            <a:ext cx="1224136" cy="15385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59832" y="1280954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Казенное учреждение Омской области «Центр поддержки семьи»</a:t>
            </a:r>
            <a:endParaRPr lang="ru-R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Рисунок 14" descr="det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08520" y="6093296"/>
            <a:ext cx="1128951" cy="846713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179512" y="1152128"/>
            <a:ext cx="8604448" cy="5633864"/>
            <a:chOff x="179512" y="1152128"/>
            <a:chExt cx="8604448" cy="5633864"/>
          </a:xfrm>
        </p:grpSpPr>
        <p:pic>
          <p:nvPicPr>
            <p:cNvPr id="6" name="Рисунок 5" descr="SAM_0245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9512" y="1152128"/>
              <a:ext cx="2939819" cy="2204864"/>
            </a:xfrm>
            <a:prstGeom prst="rect">
              <a:avLst/>
            </a:prstGeom>
          </p:spPr>
        </p:pic>
        <p:pic>
          <p:nvPicPr>
            <p:cNvPr id="7" name="Рисунок 6" descr="SDC10652_cr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97662" y="2348880"/>
              <a:ext cx="3646546" cy="2553587"/>
            </a:xfrm>
            <a:prstGeom prst="rect">
              <a:avLst/>
            </a:prstGeom>
          </p:spPr>
        </p:pic>
        <p:pic>
          <p:nvPicPr>
            <p:cNvPr id="8" name="Рисунок 7" descr="SDC11172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64088" y="4221088"/>
              <a:ext cx="3419872" cy="256490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d:\документы\Мои рисунки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4096" cy="82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617" y="415719"/>
            <a:ext cx="5328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Министерство образования Омской области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slide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24744"/>
            <a:ext cx="3936437" cy="2952328"/>
          </a:xfrm>
          <a:prstGeom prst="rect">
            <a:avLst/>
          </a:prstGeom>
        </p:spPr>
      </p:pic>
      <p:pic>
        <p:nvPicPr>
          <p:cNvPr id="15" name="Рисунок 14" descr="1463431566_3e98ba4fea7deb12ddcffe8158d274c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9826" y="4509120"/>
            <a:ext cx="3834662" cy="21602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83968" y="1700808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Физическое насилие в семье;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Злоупотребление родителей алкоголем;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Конфликты в семье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48064" y="1259468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Факторы риска:</a:t>
            </a:r>
            <a:endParaRPr lang="ru-RU" b="1" i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544" y="407707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Уход несовершеннолетнего из дома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7504" y="5158933"/>
            <a:ext cx="208823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Противоправные действия, совершаемые несовершеннолетним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83768" y="5157192"/>
            <a:ext cx="230425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Противоправные действия, совершаемые в отношении несовершеннолетнего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1907704" y="4725144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2555776" y="4725144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det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08520" y="6093296"/>
            <a:ext cx="1128951" cy="846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Без имени.pn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4788024" y="-17815"/>
            <a:ext cx="4320480" cy="6903199"/>
          </a:xfrm>
          <a:prstGeom prst="rect">
            <a:avLst/>
          </a:prstGeom>
        </p:spPr>
      </p:pic>
      <p:grpSp>
        <p:nvGrpSpPr>
          <p:cNvPr id="8" name="Группа 80"/>
          <p:cNvGrpSpPr/>
          <p:nvPr/>
        </p:nvGrpSpPr>
        <p:grpSpPr>
          <a:xfrm>
            <a:off x="5940151" y="4437112"/>
            <a:ext cx="360041" cy="392375"/>
            <a:chOff x="467544" y="2564904"/>
            <a:chExt cx="360040" cy="432048"/>
          </a:xfrm>
          <a:solidFill>
            <a:srgbClr val="FF0000"/>
          </a:solidFill>
        </p:grpSpPr>
        <p:sp>
          <p:nvSpPr>
            <p:cNvPr id="9" name="Пятиугольник 8"/>
            <p:cNvSpPr/>
            <p:nvPr/>
          </p:nvSpPr>
          <p:spPr>
            <a:xfrm>
              <a:off x="467544" y="2564904"/>
              <a:ext cx="360040" cy="216024"/>
            </a:xfrm>
            <a:prstGeom prst="homePlat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467544" y="2564904"/>
              <a:ext cx="0" cy="432048"/>
            </a:xfrm>
            <a:prstGeom prst="line">
              <a:avLst/>
            </a:prstGeom>
            <a:grpFill/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1" descr="d:\документы\Мои рисунки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4096" cy="82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617" y="415719"/>
            <a:ext cx="5328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Министерство образования Омской области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Группа 80"/>
          <p:cNvGrpSpPr/>
          <p:nvPr/>
        </p:nvGrpSpPr>
        <p:grpSpPr>
          <a:xfrm>
            <a:off x="6876255" y="4293096"/>
            <a:ext cx="360041" cy="392375"/>
            <a:chOff x="467544" y="2564904"/>
            <a:chExt cx="360040" cy="432048"/>
          </a:xfrm>
          <a:solidFill>
            <a:srgbClr val="FF0000"/>
          </a:solidFill>
        </p:grpSpPr>
        <p:sp>
          <p:nvSpPr>
            <p:cNvPr id="18" name="Пятиугольник 17"/>
            <p:cNvSpPr/>
            <p:nvPr/>
          </p:nvSpPr>
          <p:spPr>
            <a:xfrm>
              <a:off x="467544" y="2564904"/>
              <a:ext cx="360040" cy="216024"/>
            </a:xfrm>
            <a:prstGeom prst="homePlat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467544" y="2564904"/>
              <a:ext cx="0" cy="432048"/>
            </a:xfrm>
            <a:prstGeom prst="line">
              <a:avLst/>
            </a:prstGeom>
            <a:grpFill/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80"/>
          <p:cNvGrpSpPr/>
          <p:nvPr/>
        </p:nvGrpSpPr>
        <p:grpSpPr>
          <a:xfrm>
            <a:off x="7308303" y="4581128"/>
            <a:ext cx="360041" cy="392375"/>
            <a:chOff x="467544" y="2564904"/>
            <a:chExt cx="360040" cy="432048"/>
          </a:xfrm>
          <a:solidFill>
            <a:srgbClr val="FF0000"/>
          </a:solidFill>
        </p:grpSpPr>
        <p:sp>
          <p:nvSpPr>
            <p:cNvPr id="21" name="Пятиугольник 20"/>
            <p:cNvSpPr/>
            <p:nvPr/>
          </p:nvSpPr>
          <p:spPr>
            <a:xfrm>
              <a:off x="467544" y="2564904"/>
              <a:ext cx="360040" cy="216024"/>
            </a:xfrm>
            <a:prstGeom prst="homePlat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467544" y="2564904"/>
              <a:ext cx="0" cy="432048"/>
            </a:xfrm>
            <a:prstGeom prst="line">
              <a:avLst/>
            </a:prstGeom>
            <a:grpFill/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107504" y="1772816"/>
            <a:ext cx="5112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Пилотные площадки по внедрению модели ранней профилактики социального сиротства</a:t>
            </a: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город Омск;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Омский муниципальный район;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Москаленский муниципальный район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Рисунок 14" descr="det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8520" y="6093296"/>
            <a:ext cx="1128951" cy="846713"/>
          </a:xfrm>
          <a:prstGeom prst="rect">
            <a:avLst/>
          </a:prstGeom>
        </p:spPr>
      </p:pic>
      <p:pic>
        <p:nvPicPr>
          <p:cNvPr id="25" name="Рисунок 24" descr="full_221.12864888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3782199"/>
            <a:ext cx="3024336" cy="3031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d:\документы\Мои рисунки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3001" y="144016"/>
            <a:ext cx="1557999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83768" y="5301208"/>
            <a:ext cx="67322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Марьенкина Оксана Владимировна,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заместитель  начальника управления опеки и попечительства над несовершеннолетними и адаптивного образования Министерства образования Омской области</a:t>
            </a:r>
            <a:endParaRPr lang="ru-RU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89" y="2518445"/>
            <a:ext cx="8975507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Профилактика социального сиротства и семейное жизнеустройство детей, оставшихся без попечения родителей, в Омской области</a:t>
            </a:r>
          </a:p>
          <a:p>
            <a:pPr algn="ctr"/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6711" y="1527175"/>
            <a:ext cx="7030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Министерство образования Омской области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det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12576" y="4401108"/>
            <a:ext cx="3888432" cy="2916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3237</TotalTime>
  <Words>323</Words>
  <Application>Microsoft Office PowerPoint</Application>
  <PresentationFormat>Экран (4:3)</PresentationFormat>
  <Paragraphs>69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"О результатах апробации ФГОС НОО  обучающихся с ОВЗ и ФГОС  образования обучающихся с умственной  отсталостью в Омской области"</dc:title>
  <dc:creator>Гость</dc:creator>
  <cp:lastModifiedBy>admin</cp:lastModifiedBy>
  <cp:revision>518</cp:revision>
  <dcterms:created xsi:type="dcterms:W3CDTF">2015-09-11T09:55:35Z</dcterms:created>
  <dcterms:modified xsi:type="dcterms:W3CDTF">2017-05-29T10:14:42Z</dcterms:modified>
</cp:coreProperties>
</file>