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95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27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21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87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51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73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98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02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75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65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70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1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82B3-2F54-4014-A761-F4368339EB88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EF9D-9DD0-4C3B-91D3-E36B1C649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75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9707"/>
            <a:ext cx="12192000" cy="119851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/>
              <a:t>Технология </a:t>
            </a:r>
            <a:r>
              <a:rPr lang="ru-RU" sz="2800" b="1" dirty="0"/>
              <a:t>комплексного сопровождения приемных семей, </a:t>
            </a:r>
            <a:endParaRPr lang="ru-RU" sz="2800" b="1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/>
              <a:t>направленная </a:t>
            </a:r>
            <a:r>
              <a:rPr lang="ru-RU" sz="2800" b="1" dirty="0"/>
              <a:t>на оказание помощи семьям в подготовке воспитанников к взрослой </a:t>
            </a:r>
            <a:r>
              <a:rPr lang="ru-RU" sz="2800" b="1" dirty="0" smtClean="0"/>
              <a:t>жизни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79928"/>
            <a:ext cx="12192000" cy="367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24" y="2395582"/>
            <a:ext cx="10408920" cy="4462418"/>
          </a:xfrm>
          <a:prstGeom prst="rect">
            <a:avLst/>
          </a:prstGeom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0" y="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Цурпал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Александрович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директор государственного бюджетного учреждения Новосибирской области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"Центр развития семейных форм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устройства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детей-сирот и детей,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оставшихся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без попечения родителей"</a:t>
            </a:r>
          </a:p>
        </p:txBody>
      </p:sp>
    </p:spTree>
    <p:extLst>
      <p:ext uri="{BB962C8B-B14F-4D97-AF65-F5344CB8AC3E}">
        <p14:creationId xmlns:p14="http://schemas.microsoft.com/office/powerpoint/2010/main" xmlns="" val="20125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54075"/>
          </a:xfrm>
        </p:spPr>
        <p:txBody>
          <a:bodyPr/>
          <a:lstStyle/>
          <a:p>
            <a:pPr algn="ctr"/>
            <a:r>
              <a:rPr lang="ru-RU" dirty="0" smtClean="0"/>
              <a:t>Условия эффективности: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5719"/>
            <a:ext cx="10515600" cy="477124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Подбор в службу людей, способных устанавливать отношения, характеризующиеся взаимным уважением и интересом (возраст, склад личности, опыт работы с подростками /например в ДОЛ/)</a:t>
            </a:r>
          </a:p>
          <a:p>
            <a:r>
              <a:rPr lang="ru-RU" sz="2400" dirty="0" smtClean="0"/>
              <a:t>Обучение с погружением в программе «Шаг навстречу» - 5-дневный тренинг и 2-дневная теоретическая подготовка </a:t>
            </a:r>
          </a:p>
          <a:p>
            <a:r>
              <a:rPr lang="ru-RU" sz="2400" dirty="0" smtClean="0"/>
              <a:t>Опора на принципы работы с подростками в организации занятий, интерактивные формы занятий (игры, тренинги, творческие и социальные проекты, практикумы) </a:t>
            </a:r>
            <a:endParaRPr lang="ru-RU" sz="2400" dirty="0" smtClean="0">
              <a:solidFill>
                <a:schemeClr val="accent4"/>
              </a:solidFill>
            </a:endParaRPr>
          </a:p>
          <a:p>
            <a:r>
              <a:rPr lang="ru-RU" sz="2400" dirty="0" smtClean="0"/>
              <a:t>Сочетание коллективных и инициальных форм работы: создание атмосферы сотрудничества и </a:t>
            </a:r>
            <a:r>
              <a:rPr lang="ru-RU" sz="2400" dirty="0" err="1" smtClean="0"/>
              <a:t>взаимоподдержки</a:t>
            </a:r>
            <a:r>
              <a:rPr lang="ru-RU" sz="2400" dirty="0" smtClean="0"/>
              <a:t> в ВДК, выявление индивидуальных интересов – творческие проекты </a:t>
            </a:r>
          </a:p>
          <a:p>
            <a:r>
              <a:rPr lang="ru-RU" sz="2400" dirty="0" smtClean="0"/>
              <a:t>Наблюдение за каждым подростком в процессе реализации программы (мониторинг успехов и развития навыков)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612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4333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ГБУ НСО «Центр развития семейных форм устройства детей, оставшихся без попечения родителей».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32" y="5168644"/>
            <a:ext cx="10515600" cy="137503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mynewfamily.ru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(383) 246-06-16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6439" y="1758927"/>
            <a:ext cx="10515600" cy="309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0905" y="2078790"/>
            <a:ext cx="1091252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Оказываем помощь в обучении специалистов служб сопровождения замещающих семей и учреждений для детей-сирот: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урсы подготовки специалистов сопровождения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еминары-тренинги «технологии работы с подростками»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Программы обучения приемных родителей (действующие семьи)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Программы обучения кандидатов в замещающие родители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Обучение интерактивным методикам работы с родителями и специалистами (тренинги)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2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705033"/>
            <a:ext cx="11899711" cy="600966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Надпись 14"/>
          <p:cNvSpPr txBox="1"/>
          <p:nvPr/>
        </p:nvSpPr>
        <p:spPr>
          <a:xfrm>
            <a:off x="1585870" y="696300"/>
            <a:ext cx="2286000" cy="615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effectLst/>
              </a:rPr>
              <a:t>лет психолого-педагогической </a:t>
            </a:r>
            <a:endParaRPr lang="ru-RU" dirty="0">
              <a:effectLst/>
            </a:endParaRPr>
          </a:p>
          <a:p>
            <a:r>
              <a:rPr lang="ru-RU" b="1" dirty="0">
                <a:solidFill>
                  <a:srgbClr val="002060"/>
                </a:solidFill>
                <a:effectLst/>
              </a:rPr>
              <a:t>работы с замещающими семьями</a:t>
            </a:r>
            <a:endParaRPr lang="ru-RU" dirty="0">
              <a:effectLst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06643" y="0"/>
            <a:ext cx="38168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ГБУ НСО «ЦРСФУД» г. Новосибирск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Надпись 12"/>
          <p:cNvSpPr txBox="1"/>
          <p:nvPr/>
        </p:nvSpPr>
        <p:spPr>
          <a:xfrm>
            <a:off x="310208" y="476433"/>
            <a:ext cx="1459514" cy="199451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5B9BD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0487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ОБЛАСТНОЙ РЕСУРСНЫЙ ЦЕНТР СЕМЕЙНОГО УСТРОЙСТВА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 descr="C:\Users\Директор\AppData\Local\Microsoft\Windows\INetCache\Content.Word\11391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39" y="2009302"/>
            <a:ext cx="1242060" cy="9232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Надпись 16"/>
          <p:cNvSpPr txBox="1"/>
          <p:nvPr/>
        </p:nvSpPr>
        <p:spPr>
          <a:xfrm>
            <a:off x="1605432" y="2239113"/>
            <a:ext cx="2182732" cy="14140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effectLst/>
              </a:rPr>
              <a:t>Профессиональная </a:t>
            </a:r>
            <a:endParaRPr lang="ru-RU" dirty="0">
              <a:effectLst/>
            </a:endParaRPr>
          </a:p>
          <a:p>
            <a:r>
              <a:rPr lang="ru-RU" b="1" dirty="0">
                <a:solidFill>
                  <a:srgbClr val="002060"/>
                </a:solidFill>
                <a:effectLst/>
              </a:rPr>
              <a:t>команда психологов</a:t>
            </a:r>
            <a:endParaRPr lang="ru-RU" dirty="0"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Директор\AppData\Local\Microsoft\Windows\INetCache\Content.Word\transi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41" y="3004052"/>
            <a:ext cx="1239624" cy="148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Надпись 17"/>
          <p:cNvSpPr txBox="1"/>
          <p:nvPr/>
        </p:nvSpPr>
        <p:spPr>
          <a:xfrm>
            <a:off x="1571200" y="3353480"/>
            <a:ext cx="2414905" cy="6057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Выездная работа со всеми районами Новосибирской области.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C:\Users\Директор\AppData\Local\Microsoft\Windows\INetCache\Content.Word\tasks_318-30808.png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2" y="4580063"/>
            <a:ext cx="1602740" cy="160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Надпись 1"/>
          <p:cNvSpPr txBox="1"/>
          <p:nvPr/>
        </p:nvSpPr>
        <p:spPr>
          <a:xfrm>
            <a:off x="1602740" y="4776175"/>
            <a:ext cx="1918335" cy="644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Оценка рисков и ресурсов семейного устройства  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https://img01.rl0.ru/eb4fa339823963f1779f968f99793f1d/c512x512/itcjaipur.com/img/industrial_trainin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508" y="498621"/>
            <a:ext cx="1682024" cy="15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Надпись 13"/>
          <p:cNvSpPr txBox="1"/>
          <p:nvPr/>
        </p:nvSpPr>
        <p:spPr>
          <a:xfrm>
            <a:off x="4886373" y="705032"/>
            <a:ext cx="2673350" cy="13214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Сертифицированные тренеры, разработка и проведение курсов повышения </a:t>
            </a:r>
            <a:r>
              <a:rPr lang="ru-RU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рограммы </a:t>
            </a: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обучения специалистов и </a:t>
            </a:r>
            <a:r>
              <a:rPr lang="ru-RU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родителей.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C:\Users\Директор\AppData\Local\Microsoft\Windows\INetCache\Content.Word\321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8214" y="2837143"/>
            <a:ext cx="1301750" cy="13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Надпись 15"/>
          <p:cNvSpPr txBox="1"/>
          <p:nvPr/>
        </p:nvSpPr>
        <p:spPr>
          <a:xfrm>
            <a:off x="4886373" y="3165544"/>
            <a:ext cx="2414905" cy="6057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Экспертная оценка системных процессов семейного устройства.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C:\Users\Директор\AppData\Local\Microsoft\Windows\INetCache\Content.Word\phone-icon-clip-art_42304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630" y="4172814"/>
            <a:ext cx="1033780" cy="10337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Надпись 18"/>
          <p:cNvSpPr txBox="1"/>
          <p:nvPr/>
        </p:nvSpPr>
        <p:spPr>
          <a:xfrm>
            <a:off x="4886372" y="4367493"/>
            <a:ext cx="2414905" cy="6057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Дистанционная методическая поддержка специалистов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C:\Users\Директор\AppData\Local\Microsoft\Windows\INetCache\Content.Word\browser-tool-for-interface_318-2995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870" y="5488206"/>
            <a:ext cx="944880" cy="94488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Надпись 19"/>
          <p:cNvSpPr txBox="1"/>
          <p:nvPr/>
        </p:nvSpPr>
        <p:spPr>
          <a:xfrm>
            <a:off x="4886000" y="5622764"/>
            <a:ext cx="2414905" cy="9290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Мониторинг воспитания и развития детей 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1870" y="1419367"/>
            <a:ext cx="11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Надпись 12"/>
          <p:cNvSpPr txBox="1"/>
          <p:nvPr/>
        </p:nvSpPr>
        <p:spPr>
          <a:xfrm>
            <a:off x="7730234" y="531025"/>
            <a:ext cx="1459514" cy="136601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 smtClean="0">
                <a:solidFill>
                  <a:srgbClr val="5B9BD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ru-R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Надпись 14"/>
          <p:cNvSpPr txBox="1"/>
          <p:nvPr/>
        </p:nvSpPr>
        <p:spPr>
          <a:xfrm>
            <a:off x="9008702" y="817279"/>
            <a:ext cx="2286000" cy="615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/>
              </a:rPr>
              <a:t>Специалистов в городе</a:t>
            </a:r>
            <a:endParaRPr lang="ru-RU" dirty="0">
              <a:effectLst/>
            </a:endParaRPr>
          </a:p>
        </p:txBody>
      </p:sp>
      <p:sp>
        <p:nvSpPr>
          <p:cNvPr id="31" name="Надпись 12"/>
          <p:cNvSpPr txBox="1"/>
          <p:nvPr/>
        </p:nvSpPr>
        <p:spPr>
          <a:xfrm>
            <a:off x="7730234" y="1592718"/>
            <a:ext cx="1459514" cy="12927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 smtClean="0">
                <a:solidFill>
                  <a:srgbClr val="5B9BD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7200" b="1" dirty="0">
                <a:solidFill>
                  <a:srgbClr val="5B9BD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Надпись 14"/>
          <p:cNvSpPr txBox="1"/>
          <p:nvPr/>
        </p:nvSpPr>
        <p:spPr>
          <a:xfrm>
            <a:off x="8980588" y="1857185"/>
            <a:ext cx="2286000" cy="615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/>
              </a:rPr>
              <a:t>На местах (в районах области) </a:t>
            </a:r>
            <a:endParaRPr lang="ru-RU" dirty="0">
              <a:effectLst/>
            </a:endParaRPr>
          </a:p>
        </p:txBody>
      </p:sp>
      <p:sp>
        <p:nvSpPr>
          <p:cNvPr id="33" name="Надпись 14"/>
          <p:cNvSpPr txBox="1"/>
          <p:nvPr/>
        </p:nvSpPr>
        <p:spPr>
          <a:xfrm>
            <a:off x="9062925" y="2741374"/>
            <a:ext cx="2286000" cy="615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/>
              </a:rPr>
              <a:t>Автомобиля (выезды в районы)</a:t>
            </a:r>
            <a:endParaRPr lang="ru-RU" dirty="0">
              <a:effectLst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56320" y="3503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5" name="Надпись 12"/>
          <p:cNvSpPr txBox="1"/>
          <p:nvPr/>
        </p:nvSpPr>
        <p:spPr>
          <a:xfrm>
            <a:off x="8004407" y="2561411"/>
            <a:ext cx="1459514" cy="12927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5B9BD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Надпись 14"/>
          <p:cNvSpPr txBox="1"/>
          <p:nvPr/>
        </p:nvSpPr>
        <p:spPr>
          <a:xfrm>
            <a:off x="8967646" y="3814818"/>
            <a:ext cx="2286000" cy="615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ыездных групп </a:t>
            </a:r>
            <a:endParaRPr lang="ru-RU" dirty="0">
              <a:effectLst/>
            </a:endParaRPr>
          </a:p>
        </p:txBody>
      </p:sp>
      <p:sp>
        <p:nvSpPr>
          <p:cNvPr id="37" name="Надпись 12"/>
          <p:cNvSpPr txBox="1"/>
          <p:nvPr/>
        </p:nvSpPr>
        <p:spPr>
          <a:xfrm>
            <a:off x="8007311" y="3503659"/>
            <a:ext cx="1459514" cy="12927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 smtClean="0">
                <a:solidFill>
                  <a:srgbClr val="5B9BD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Надпись 12"/>
          <p:cNvSpPr txBox="1"/>
          <p:nvPr/>
        </p:nvSpPr>
        <p:spPr>
          <a:xfrm>
            <a:off x="7524510" y="4549489"/>
            <a:ext cx="2288229" cy="12927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 smtClean="0">
                <a:solidFill>
                  <a:srgbClr val="5B9BD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1030</a:t>
            </a:r>
            <a:endParaRPr lang="ru-R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Надпись 14"/>
          <p:cNvSpPr txBox="1"/>
          <p:nvPr/>
        </p:nvSpPr>
        <p:spPr>
          <a:xfrm>
            <a:off x="9547588" y="4877041"/>
            <a:ext cx="2286000" cy="615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Семей на сопровождении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6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Замещающие семьи в Новосибирской области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6081334"/>
              </p:ext>
            </p:extLst>
          </p:nvPr>
        </p:nvGraphicFramePr>
        <p:xfrm>
          <a:off x="838200" y="1729600"/>
          <a:ext cx="10515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Опека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Приемная</a:t>
                      </a:r>
                      <a:r>
                        <a:rPr lang="ru-RU" sz="2400" baseline="0" dirty="0" smtClean="0"/>
                        <a:t> семья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Усыновление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Семей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2450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1530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485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Детей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3000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2870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492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42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571"/>
          </a:xfrm>
        </p:spPr>
        <p:txBody>
          <a:bodyPr>
            <a:normAutofit/>
          </a:bodyPr>
          <a:lstStyle/>
          <a:p>
            <a:r>
              <a:rPr lang="ru-RU" sz="3200" b="1" dirty="0"/>
              <a:t>С</a:t>
            </a:r>
            <a:r>
              <a:rPr lang="ru-RU" sz="3200" b="1" dirty="0" smtClean="0"/>
              <a:t>лужба сопровождения Центра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706" y="941696"/>
            <a:ext cx="10917073" cy="1105468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2009-2013 по гранту (первый опыт)</a:t>
            </a:r>
          </a:p>
          <a:p>
            <a:r>
              <a:rPr lang="ru-RU" sz="3200" dirty="0" smtClean="0"/>
              <a:t>2015-2017 бюджетное финансирование (второй набор службы): </a:t>
            </a:r>
          </a:p>
          <a:p>
            <a:pPr marL="0" indent="0">
              <a:buNone/>
            </a:pPr>
            <a:r>
              <a:rPr lang="ru-RU" sz="3200" dirty="0" smtClean="0"/>
              <a:t>1-2 специалиста в 24 сельских районах (психологи и педагоги)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924334"/>
            <a:ext cx="10515600" cy="57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Системные элементы модели службы: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459962"/>
            <a:ext cx="10393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абота с семьей по месту жительства («домашний психолог»: </a:t>
            </a:r>
            <a:r>
              <a:rPr lang="ru-RU" dirty="0"/>
              <a:t> профилактика и ранее выявление </a:t>
            </a:r>
            <a:r>
              <a:rPr lang="ru-RU" dirty="0" smtClean="0"/>
              <a:t>проблем</a:t>
            </a:r>
            <a:r>
              <a:rPr lang="ru-RU" dirty="0"/>
              <a:t>, </a:t>
            </a:r>
            <a:r>
              <a:rPr lang="ru-RU" dirty="0" smtClean="0"/>
              <a:t>формирование </a:t>
            </a:r>
            <a:r>
              <a:rPr lang="ru-RU" dirty="0"/>
              <a:t>запроса на помощь, мониторинг развития и </a:t>
            </a:r>
            <a:r>
              <a:rPr lang="ru-RU" dirty="0" smtClean="0"/>
              <a:t>воспитания детей, деликатная коррекция детско-родительских отношений)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 с семьями группы риска, из числа приемных семей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</a:t>
            </a:r>
            <a:r>
              <a:rPr lang="ru-RU" dirty="0" smtClean="0"/>
              <a:t>аза данных семей, готовых к приему ребенка (оценка рисков и ресурсов семей претендентов)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Участие в работе с </a:t>
            </a:r>
            <a:r>
              <a:rPr lang="ru-RU" dirty="0" err="1" smtClean="0"/>
              <a:t>ИПРиЖУ</a:t>
            </a:r>
            <a:r>
              <a:rPr lang="ru-RU" dirty="0" smtClean="0"/>
              <a:t> (план развития и жизнеустройства воспитанника учреждения для детей-сирот)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Клубный формат (мероприятия для сообщества приемных родителей)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3442" y="4598028"/>
            <a:ext cx="10515600" cy="57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Роль ресурсного Центра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" y="5004341"/>
            <a:ext cx="10393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омощь в работе с семьями группы риска: 1. Подбор и привлечение узких специалистов 2. Методическая помощь (составление индивидуального плана сопровождения семьи) 3. </a:t>
            </a:r>
            <a:r>
              <a:rPr lang="ru-RU" dirty="0" err="1" smtClean="0"/>
              <a:t>Супервизия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бучение родителей ШПР*+ДРТ (детско-родительский тренинг)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омощь во взаимодействии с образовательными учреждениями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Диагностика рисков и ресурсов семей</a:t>
            </a:r>
          </a:p>
        </p:txBody>
      </p:sp>
    </p:spTree>
    <p:extLst>
      <p:ext uri="{BB962C8B-B14F-4D97-AF65-F5344CB8AC3E}">
        <p14:creationId xmlns:p14="http://schemas.microsoft.com/office/powerpoint/2010/main" xmlns="" val="10112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8424"/>
            <a:ext cx="10515600" cy="15149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Возвраты подростков  </a:t>
            </a:r>
          </a:p>
          <a:p>
            <a:pPr marL="0" indent="0">
              <a:buNone/>
            </a:pPr>
            <a:r>
              <a:rPr lang="ru-RU" dirty="0" smtClean="0"/>
              <a:t>Сложности взаимодействия с подростками у специалистов </a:t>
            </a:r>
            <a:r>
              <a:rPr lang="ru-RU" dirty="0"/>
              <a:t>службы </a:t>
            </a:r>
            <a:r>
              <a:rPr lang="ru-RU" dirty="0" smtClean="0"/>
              <a:t>сопровождения</a:t>
            </a:r>
          </a:p>
          <a:p>
            <a:pPr marL="0" indent="0">
              <a:buNone/>
            </a:pPr>
            <a:r>
              <a:rPr lang="ru-RU" dirty="0" smtClean="0"/>
              <a:t>Проблема школьного обучения и внешкольной занятости подростков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25810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3783699"/>
            <a:ext cx="10515600" cy="2698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Специальные семинары для родителей, чьи дети приближаются к подростковому возрасту и для родителей принимающих на воспитание подростков  </a:t>
            </a:r>
          </a:p>
          <a:p>
            <a:pPr marL="0" indent="0">
              <a:buNone/>
            </a:pPr>
            <a:r>
              <a:rPr lang="ru-RU" dirty="0" smtClean="0"/>
              <a:t>Распространение практики ШПР* и ДРТ </a:t>
            </a:r>
          </a:p>
          <a:p>
            <a:pPr marL="0" indent="0">
              <a:buNone/>
            </a:pPr>
            <a:r>
              <a:rPr lang="ru-RU" dirty="0" smtClean="0"/>
              <a:t>Дополнительное обучение специалистов службы работе с детьми и подростками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Внедрение активных форм работы службы с подростками (подготовить программы, подобрать специалистов) </a:t>
            </a:r>
          </a:p>
        </p:txBody>
      </p:sp>
    </p:spTree>
    <p:extLst>
      <p:ext uri="{BB962C8B-B14F-4D97-AF65-F5344CB8AC3E}">
        <p14:creationId xmlns:p14="http://schemas.microsoft.com/office/powerpoint/2010/main" xmlns="" val="25592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5" y="346335"/>
            <a:ext cx="10515600" cy="54076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Внедрение форм работы службы с подростками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75" y="863015"/>
            <a:ext cx="10515600" cy="323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Творческие объединения для подростков              </a:t>
            </a:r>
            <a:r>
              <a:rPr lang="ru-RU" sz="1800" dirty="0" smtClean="0"/>
              <a:t>Наставничество </a:t>
            </a:r>
            <a:endParaRPr lang="ru-RU" sz="1800" b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224581"/>
            <a:ext cx="12192000" cy="470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Новая модель службы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1597" y="2524180"/>
            <a:ext cx="421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Специалист службы сопровождения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51980" y="2559871"/>
            <a:ext cx="433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Специалист по работе с подростками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3575" y="3028013"/>
            <a:ext cx="48981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-работа с семье по </a:t>
            </a:r>
            <a:r>
              <a:rPr lang="ru-RU" b="1" dirty="0"/>
              <a:t>месту </a:t>
            </a:r>
            <a:r>
              <a:rPr lang="ru-RU" b="1" dirty="0" smtClean="0"/>
              <a:t>жительства семьи </a:t>
            </a:r>
            <a:r>
              <a:rPr lang="ru-RU" dirty="0" smtClean="0"/>
              <a:t>(мониторинг воспитания и развития детей, педагогическое консультирование и поддержка родителей)  </a:t>
            </a:r>
          </a:p>
          <a:p>
            <a:r>
              <a:rPr lang="ru-RU" b="1" dirty="0" smtClean="0"/>
              <a:t>-формирование запроса на психологическую помощь </a:t>
            </a:r>
            <a:endParaRPr lang="ru-RU" b="1" dirty="0"/>
          </a:p>
          <a:p>
            <a:r>
              <a:rPr lang="ru-RU" b="1" dirty="0" smtClean="0"/>
              <a:t>-клубные формы работы с родителями и семьями:  </a:t>
            </a:r>
            <a:r>
              <a:rPr lang="ru-RU" dirty="0" smtClean="0"/>
              <a:t>профилактика </a:t>
            </a:r>
            <a:r>
              <a:rPr lang="ru-RU" dirty="0"/>
              <a:t>выгорания</a:t>
            </a:r>
          </a:p>
          <a:p>
            <a:r>
              <a:rPr lang="ru-RU" b="1" dirty="0" smtClean="0"/>
              <a:t>-работа с семьями риска </a:t>
            </a:r>
            <a:r>
              <a:rPr lang="ru-RU" dirty="0" smtClean="0"/>
              <a:t>(из числа приемных семей) </a:t>
            </a:r>
          </a:p>
          <a:p>
            <a:r>
              <a:rPr lang="ru-RU" b="1" dirty="0" smtClean="0"/>
              <a:t>-репетиторская помощь </a:t>
            </a:r>
          </a:p>
          <a:p>
            <a:r>
              <a:rPr lang="ru-RU" b="1" dirty="0" smtClean="0"/>
              <a:t>-помощь родителям в выполнении рекомендаций психолога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5434" y="2235282"/>
            <a:ext cx="555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образование (сельский район)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79441"/>
            <a:ext cx="1206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Ресурсный Центр г. Новосибирск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51980" y="3028013"/>
            <a:ext cx="39123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-творческое объединение «Желтая сова»</a:t>
            </a:r>
          </a:p>
          <a:p>
            <a:r>
              <a:rPr lang="ru-RU" dirty="0" smtClean="0"/>
              <a:t>(еженедельные групповые и индивидуальные занятия для подростков из приемных семей и их одноклассников)</a:t>
            </a:r>
          </a:p>
          <a:p>
            <a:r>
              <a:rPr lang="ru-RU" b="1" dirty="0" smtClean="0"/>
              <a:t>-</a:t>
            </a:r>
            <a:r>
              <a:rPr lang="ru-RU" b="1" dirty="0"/>
              <a:t>п</a:t>
            </a:r>
            <a:r>
              <a:rPr lang="ru-RU" b="1" dirty="0" smtClean="0"/>
              <a:t>роведение конкурсов для семей, детей и подростков </a:t>
            </a:r>
          </a:p>
          <a:p>
            <a:r>
              <a:rPr lang="ru-RU" b="1" dirty="0" smtClean="0"/>
              <a:t>-участие в примирительной работе</a:t>
            </a:r>
            <a:endParaRPr lang="ru-RU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91418" y="1971993"/>
            <a:ext cx="0" cy="3556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30857" y="2514964"/>
            <a:ext cx="352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Психолог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101699" y="3028013"/>
            <a:ext cx="3050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-консультирование родителей </a:t>
            </a:r>
            <a:r>
              <a:rPr lang="ru-RU" dirty="0" smtClean="0"/>
              <a:t>еженедельная пролонгированная работа с семьями </a:t>
            </a:r>
          </a:p>
          <a:p>
            <a:r>
              <a:rPr lang="ru-RU" b="1" dirty="0" smtClean="0"/>
              <a:t>-работа с травмами </a:t>
            </a:r>
            <a:r>
              <a:rPr lang="ru-RU" dirty="0"/>
              <a:t>п</a:t>
            </a:r>
            <a:r>
              <a:rPr lang="ru-RU" dirty="0" smtClean="0"/>
              <a:t>ролонгированная работа с детьми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25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19" y="0"/>
            <a:ext cx="10972799" cy="6858000"/>
          </a:xfrm>
        </p:spPr>
      </p:pic>
    </p:spTree>
    <p:extLst>
      <p:ext uri="{BB962C8B-B14F-4D97-AF65-F5344CB8AC3E}">
        <p14:creationId xmlns:p14="http://schemas.microsoft.com/office/powerpoint/2010/main" xmlns="" val="26628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49" y="0"/>
            <a:ext cx="10972799" cy="6858000"/>
          </a:xfrm>
        </p:spPr>
      </p:pic>
    </p:spTree>
    <p:extLst>
      <p:ext uri="{BB962C8B-B14F-4D97-AF65-F5344CB8AC3E}">
        <p14:creationId xmlns:p14="http://schemas.microsoft.com/office/powerpoint/2010/main" xmlns="" val="5138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9076"/>
            <a:ext cx="12192000" cy="800100"/>
          </a:xfrm>
        </p:spPr>
        <p:txBody>
          <a:bodyPr/>
          <a:lstStyle/>
          <a:p>
            <a:pPr algn="ctr"/>
            <a:r>
              <a:rPr lang="ru-RU" dirty="0" smtClean="0"/>
              <a:t>Результаты работы с подростками: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1475"/>
            <a:ext cx="10515600" cy="51074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Формирование особых отношений </a:t>
            </a:r>
            <a:r>
              <a:rPr lang="ru-RU" sz="2000" dirty="0"/>
              <a:t>между ведущими и </a:t>
            </a:r>
            <a:r>
              <a:rPr lang="ru-RU" sz="2000" dirty="0" smtClean="0"/>
              <a:t>подростками, характеризующихся</a:t>
            </a:r>
            <a:r>
              <a:rPr lang="ru-RU" sz="2000" dirty="0"/>
              <a:t> взаимным уважением и интересом, желанием подростков обращаться за наставнической и консультативной помощью ко взрослым, советоваться, принимать помощь</a:t>
            </a:r>
            <a:r>
              <a:rPr lang="ru-RU" sz="2000" dirty="0" smtClean="0"/>
              <a:t>. (Возможность влиять на подростков через присоединение, взаимный интерес, поддержку) </a:t>
            </a:r>
            <a:endParaRPr lang="ru-RU" sz="2000" dirty="0"/>
          </a:p>
          <a:p>
            <a:r>
              <a:rPr lang="ru-RU" sz="2000" dirty="0" smtClean="0"/>
              <a:t>Видение проблем в семье с </a:t>
            </a:r>
            <a:r>
              <a:rPr lang="ru-RU" sz="2000" dirty="0"/>
              <a:t>точки зрения детей </a:t>
            </a:r>
            <a:endParaRPr lang="ru-RU" sz="2000" dirty="0" smtClean="0"/>
          </a:p>
          <a:p>
            <a:r>
              <a:rPr lang="ru-RU" sz="2000" dirty="0" smtClean="0"/>
              <a:t>Выявление индивидуальных проблем и потребностей в помощи у подростков </a:t>
            </a:r>
          </a:p>
          <a:p>
            <a:r>
              <a:rPr lang="ru-RU" sz="2000" dirty="0" smtClean="0"/>
              <a:t>Понимание проблем подростков, поиск эффективного подхода к общению с подростком  </a:t>
            </a:r>
          </a:p>
          <a:p>
            <a:r>
              <a:rPr lang="ru-RU" sz="2000" dirty="0" smtClean="0"/>
              <a:t>Развитие кругозора </a:t>
            </a:r>
          </a:p>
          <a:p>
            <a:r>
              <a:rPr lang="ru-RU" sz="2000" dirty="0" smtClean="0"/>
              <a:t>Самореализация подростков и развитие навыков (умение делать выбор, навыки общения и работы в коллективе, навыки коммуникации) 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пыт </a:t>
            </a:r>
            <a:r>
              <a:rPr lang="ru-RU" sz="2000" dirty="0"/>
              <a:t>работы с подростками </a:t>
            </a:r>
          </a:p>
          <a:p>
            <a:r>
              <a:rPr lang="ru-RU" sz="2000" dirty="0" smtClean="0"/>
              <a:t>Реальная помощь семье: гармонизация ДРО («не </a:t>
            </a:r>
            <a:r>
              <a:rPr lang="ru-RU" sz="2000" dirty="0"/>
              <a:t>учите </a:t>
            </a:r>
            <a:r>
              <a:rPr lang="ru-RU" sz="2000" dirty="0" smtClean="0"/>
              <a:t>нас, помогите, </a:t>
            </a:r>
            <a:r>
              <a:rPr lang="ru-RU" sz="2000" dirty="0"/>
              <a:t>что с ними </a:t>
            </a:r>
            <a:r>
              <a:rPr lang="ru-RU" sz="2000" dirty="0" smtClean="0"/>
              <a:t>делать»)</a:t>
            </a:r>
          </a:p>
          <a:p>
            <a:r>
              <a:rPr lang="ru-RU" sz="2000" dirty="0" smtClean="0"/>
              <a:t>Родители увидели подростков с неожиданной для себя стороны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83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728</Words>
  <Application>Microsoft Office PowerPoint</Application>
  <PresentationFormat>Произвольный</PresentationFormat>
  <Paragraphs>116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Замещающие семьи в Новосибирской области</vt:lpstr>
      <vt:lpstr>Служба сопровождения Центра</vt:lpstr>
      <vt:lpstr>Проблемы</vt:lpstr>
      <vt:lpstr>Внедрение форм работы службы с подростками</vt:lpstr>
      <vt:lpstr>Слайд 7</vt:lpstr>
      <vt:lpstr>Слайд 8</vt:lpstr>
      <vt:lpstr>Результаты работы с подростками:</vt:lpstr>
      <vt:lpstr>Условия эффективности:</vt:lpstr>
      <vt:lpstr>ГБУ НСО «Центр развития семейных форм устройства детей, оставшихся без попечения родителей».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Цурпал Евгений Александрович </dc:title>
  <dc:creator>Директор</dc:creator>
  <cp:lastModifiedBy>OGPestova</cp:lastModifiedBy>
  <cp:revision>118</cp:revision>
  <dcterms:created xsi:type="dcterms:W3CDTF">2017-05-16T04:59:19Z</dcterms:created>
  <dcterms:modified xsi:type="dcterms:W3CDTF">2017-06-14T04:03:39Z</dcterms:modified>
</cp:coreProperties>
</file>