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5" r:id="rId1"/>
  </p:sldMasterIdLst>
  <p:notesMasterIdLst>
    <p:notesMasterId r:id="rId17"/>
  </p:notesMasterIdLst>
  <p:handoutMasterIdLst>
    <p:handoutMasterId r:id="rId18"/>
  </p:handoutMasterIdLst>
  <p:sldIdLst>
    <p:sldId id="305" r:id="rId2"/>
    <p:sldId id="342" r:id="rId3"/>
    <p:sldId id="261" r:id="rId4"/>
    <p:sldId id="409" r:id="rId5"/>
    <p:sldId id="360" r:id="rId6"/>
    <p:sldId id="362" r:id="rId7"/>
    <p:sldId id="410" r:id="rId8"/>
    <p:sldId id="363" r:id="rId9"/>
    <p:sldId id="365" r:id="rId10"/>
    <p:sldId id="406" r:id="rId11"/>
    <p:sldId id="411" r:id="rId12"/>
    <p:sldId id="412" r:id="rId13"/>
    <p:sldId id="413" r:id="rId14"/>
    <p:sldId id="414" r:id="rId15"/>
    <p:sldId id="379" r:id="rId16"/>
  </p:sldIdLst>
  <p:sldSz cx="9144000" cy="6858000" type="screen4x3"/>
  <p:notesSz cx="6669088" cy="97758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Cambr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Cambr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Cambr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Cambr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Cambr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Cambr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Cambr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Cambr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Cambr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70FBA"/>
    <a:srgbClr val="FFF907"/>
    <a:srgbClr val="90D7FE"/>
    <a:srgbClr val="99CCFF"/>
    <a:srgbClr val="98F0C2"/>
    <a:srgbClr val="1992DD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58" autoAdjust="0"/>
  </p:normalViewPr>
  <p:slideViewPr>
    <p:cSldViewPr>
      <p:cViewPr varScale="1">
        <p:scale>
          <a:sx n="79" d="100"/>
          <a:sy n="79" d="100"/>
        </p:scale>
        <p:origin x="-14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8910706498606657E-2"/>
          <c:y val="4.6242125984251967E-2"/>
          <c:w val="0.68148924680925171"/>
          <c:h val="0.804046998031496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Несовершен-нолетние</c:v>
                </c:pt>
              </c:strCache>
            </c:strRef>
          </c:tx>
          <c:spPr>
            <a:solidFill>
              <a:srgbClr val="F70FBA"/>
            </a:solidFill>
          </c:spPr>
          <c:dLbls>
            <c:dLbl>
              <c:idx val="0"/>
              <c:layout>
                <c:manualLayout>
                  <c:x val="0"/>
                  <c:y val="1.250000000000000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1109</a:t>
                    </a:r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1226</a:t>
                    </a:r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/>
                      <a:t>1384</a:t>
                    </a:r>
                  </a:p>
                </c:rich>
              </c:tx>
              <c:dLblPos val="inEnd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1109</c:v>
                </c:pt>
                <c:pt idx="1">
                  <c:v>1226</c:v>
                </c:pt>
                <c:pt idx="2">
                  <c:v>1384</c:v>
                </c:pt>
              </c:numCache>
            </c:numRef>
          </c:val>
        </c:ser>
        <c:axId val="73676672"/>
        <c:axId val="73678208"/>
      </c:barChart>
      <c:catAx>
        <c:axId val="73676672"/>
        <c:scaling>
          <c:orientation val="minMax"/>
        </c:scaling>
        <c:axPos val="b"/>
        <c:tickLblPos val="nextTo"/>
        <c:crossAx val="73678208"/>
        <c:crosses val="autoZero"/>
        <c:auto val="1"/>
        <c:lblAlgn val="ctr"/>
        <c:lblOffset val="100"/>
      </c:catAx>
      <c:valAx>
        <c:axId val="73678208"/>
        <c:scaling>
          <c:orientation val="minMax"/>
        </c:scaling>
        <c:axPos val="l"/>
        <c:majorGridlines/>
        <c:numFmt formatCode="General" sourceLinked="1"/>
        <c:tickLblPos val="nextTo"/>
        <c:crossAx val="73676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340129001276872"/>
          <c:y val="0.15718897637795273"/>
          <c:w val="0.18617530621551168"/>
          <c:h val="0.45749704724409457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FFF907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214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66</a:t>
                    </a:r>
                    <a:endParaRPr lang="en-US" b="1" dirty="0"/>
                  </a:p>
                </c:rich>
              </c:tx>
              <c:dLblPos val="ctr"/>
              <c:showVal val="1"/>
            </c:dLbl>
            <c:dLblPos val="ctr"/>
            <c:showVal val="1"/>
          </c:dLbls>
          <c:cat>
            <c:strRef>
              <c:f>Лист1!$A$2:$A$3</c:f>
              <c:strCache>
                <c:ptCount val="2"/>
                <c:pt idx="0">
                  <c:v>Обратилось человек</c:v>
                </c:pt>
                <c:pt idx="1">
                  <c:v>Заключено договоров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214</c:v>
                </c:pt>
                <c:pt idx="1">
                  <c:v>66</c:v>
                </c:pt>
              </c:numCache>
            </c:numRef>
          </c:val>
        </c:ser>
        <c:axId val="81578624"/>
        <c:axId val="53756672"/>
      </c:barChart>
      <c:catAx>
        <c:axId val="81578624"/>
        <c:scaling>
          <c:orientation val="minMax"/>
        </c:scaling>
        <c:axPos val="b"/>
        <c:tickLblPos val="nextTo"/>
        <c:crossAx val="53756672"/>
        <c:crosses val="autoZero"/>
        <c:auto val="1"/>
        <c:lblAlgn val="ctr"/>
        <c:lblOffset val="100"/>
      </c:catAx>
      <c:valAx>
        <c:axId val="53756672"/>
        <c:scaling>
          <c:orientation val="minMax"/>
        </c:scaling>
        <c:axPos val="l"/>
        <c:majorGridlines/>
        <c:numFmt formatCode="General" sourceLinked="1"/>
        <c:tickLblPos val="nextTo"/>
        <c:crossAx val="8157862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1447790204757989E-2"/>
          <c:y val="4.3665623174485989E-2"/>
          <c:w val="0.66022085721362356"/>
          <c:h val="0.8184769344624790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несовершеннолетних</c:v>
                </c:pt>
              </c:strCache>
            </c:strRef>
          </c:tx>
          <c:spPr>
            <a:solidFill>
              <a:srgbClr val="F70FBA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593</a:t>
                    </a:r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712</a:t>
                    </a:r>
                  </a:p>
                </c:rich>
              </c:tx>
              <c:dLblPos val="in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/>
                      <a:t>797</a:t>
                    </a:r>
                  </a:p>
                </c:rich>
              </c:tx>
              <c:dLblPos val="inEnd"/>
              <c:showVal val="1"/>
            </c:dLbl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593</c:v>
                </c:pt>
                <c:pt idx="1">
                  <c:v>712</c:v>
                </c:pt>
                <c:pt idx="2">
                  <c:v>797</c:v>
                </c:pt>
              </c:numCache>
            </c:numRef>
          </c:val>
        </c:ser>
        <c:axId val="53769344"/>
        <c:axId val="53770880"/>
      </c:barChart>
      <c:catAx>
        <c:axId val="53769344"/>
        <c:scaling>
          <c:orientation val="minMax"/>
        </c:scaling>
        <c:axPos val="b"/>
        <c:tickLblPos val="nextTo"/>
        <c:crossAx val="53770880"/>
        <c:crosses val="autoZero"/>
        <c:auto val="1"/>
        <c:lblAlgn val="ctr"/>
        <c:lblOffset val="100"/>
      </c:catAx>
      <c:valAx>
        <c:axId val="53770880"/>
        <c:scaling>
          <c:orientation val="minMax"/>
        </c:scaling>
        <c:axPos val="l"/>
        <c:majorGridlines/>
        <c:numFmt formatCode="General" sourceLinked="1"/>
        <c:tickLblPos val="nextTo"/>
        <c:crossAx val="53769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75898192759461"/>
          <c:y val="0.16174390121527721"/>
          <c:w val="0.23053261666134958"/>
          <c:h val="0.57979355340446104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F1E2826D-9731-44A2-B48F-DE5BA7BDEB14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4B7BDC32-EA0B-4945-AF54-2B67569C1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6613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7BE6C0-24E8-45F9-A395-F22F626D8DB7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3425"/>
            <a:ext cx="4884738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90708" tIns="45354" rIns="90708" bIns="4535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B2280F-9F79-49C7-BFBE-80E2D9727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1597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65A82-25B7-40E0-92BD-CA0BB7C5E2C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E21996-23E7-4BFE-91A6-F0BC3CE030E3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8E1C99E-5205-4B46-A840-9A93E3422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9E69-09E0-485E-87AB-8B02266AF096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75DC-312A-4B62-B475-0E6F38D98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594B-7CA6-4FC5-BA4E-BFD5B3F3DE54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032F7-9FC4-49C5-8353-C74B77717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4226-4777-4DEF-8E88-EAD59698266F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AE2B2-2995-4BBD-A5EA-14A216904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7FD-F4AE-4980-91C7-E141AF518931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E3EC-CFC8-4572-B193-7B770493B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F042-2F61-4FC9-A7F3-B6B3832E74CD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1FF7-C0EA-4814-A551-83A297A05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B84C8-A5E2-4A17-84BB-5F79AFDCB8B1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B4679-0D9B-4BE9-A7F1-B0FC0FAF3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447-361B-49D1-89AD-5BD70D66D816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48247C-99CA-4B4D-AFA8-E20CE3C69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E0CD57-7807-4881-9531-FB210C2A16EA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D6DA7E-20A2-4B77-9D39-E97314CED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967BDF-7226-4AAE-8B02-76992F054A6F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6900B7-7990-4E1A-AEEB-809F65104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26965-F69B-4856-BC8C-FDE7F016EE68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1DE6-A6FB-40E0-9226-60BF20E0A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F8622-D4F5-44B1-AA7C-569172768B50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B7CF45-F497-4B39-9566-EE89C45E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52D2-2DDE-4759-BBAD-46013F508706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62ECB-3AB5-48A6-AD5C-797B1EB5C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4FECBA-1099-4C4D-B7FB-EF0FFD2E7907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D9ADF06-F98B-4A5D-B954-92188DA0B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4F4165CF-506C-4AE0-8F5E-7693AAD452CC}" type="datetimeFigureOut">
              <a:rPr lang="ru-RU"/>
              <a:pPr>
                <a:defRPr/>
              </a:pPr>
              <a:t>14.06.2017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EB6A8B0B-637A-42BD-B9FA-02BEAE5B4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19" r:id="rId2"/>
    <p:sldLayoutId id="2147484221" r:id="rId3"/>
    <p:sldLayoutId id="2147484222" r:id="rId4"/>
    <p:sldLayoutId id="2147484223" r:id="rId5"/>
    <p:sldLayoutId id="2147484218" r:id="rId6"/>
    <p:sldLayoutId id="2147484224" r:id="rId7"/>
    <p:sldLayoutId id="2147484217" r:id="rId8"/>
    <p:sldLayoutId id="2147484225" r:id="rId9"/>
    <p:sldLayoutId id="2147484216" r:id="rId10"/>
    <p:sldLayoutId id="2147484226" r:id="rId11"/>
    <p:sldLayoutId id="2147484215" r:id="rId12"/>
    <p:sldLayoutId id="2147484214" r:id="rId13"/>
    <p:sldLayoutId id="2147484213" r:id="rId14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FEB80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00ADD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1.jpeg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71600" y="1207785"/>
            <a:ext cx="7344816" cy="2123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Возвращение  </a:t>
            </a: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кровную  </a:t>
            </a: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семью: </a:t>
            </a: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условия</a:t>
            </a: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проблемы, </a:t>
            </a:r>
            <a:r>
              <a:rPr lang="ru-RU" sz="4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взаимодействие</a:t>
            </a:r>
            <a:endParaRPr kumimoji="0" lang="ru-RU" sz="4400" b="1" i="1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4437112"/>
            <a:ext cx="7668344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Шмидт Светлана </a:t>
            </a: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Владимировна,</a:t>
            </a:r>
          </a:p>
          <a:p>
            <a:pPr marL="93663" algn="ctr">
              <a:tabLst>
                <a:tab pos="3586163" algn="l"/>
              </a:tabLst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руководитель казенного  учреждения</a:t>
            </a:r>
          </a:p>
          <a:p>
            <a:pPr marL="93663" algn="ctr">
              <a:tabLst>
                <a:tab pos="3586163" algn="l"/>
              </a:tabLst>
            </a:pP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Омской области "Социально-реабилитационный центр для несовершеннолетних "Гармония</a:t>
            </a: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"</a:t>
            </a:r>
            <a:endParaRPr lang="ru-RU" sz="2800" b="1" cap="none" spc="0" dirty="0">
              <a:ln w="17780" cmpd="sng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Arial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с несовершеннолетними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charset="0"/>
              </a:rPr>
            </a:br>
            <a:endParaRPr lang="ru-RU" sz="24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6" name="AutoShape 2" descr="https://image.jimcdn.com/app/cms/image/transf/dimension=320x1024:format=jpg/path/s47f0e545d970904a/image/ic3f9d6a771f19e86/version/1478500154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https://image.jimcdn.com/app/cms/image/transf/dimension=320x1024:format=jpg/path/s47f0e545d970904a/image/ic3f9d6a771f19e86/version/1478500154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https://image.jimcdn.com/app/cms/image/transf/dimension=320x1024:format=jpg/path/s47f0e545d970904a/image/ic3f9d6a771f19e86/version/1478500154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2" name="AutoShape 8" descr="https://image.jimcdn.com/app/cms/image/transf/dimension=320x1024:format=jpg/path/s47f0e545d970904a/image/ic3f9d6a771f19e86/version/1478500154/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51520" y="1628800"/>
            <a:ext cx="864096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70F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Важным направлением работы специалистов является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70F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70F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детьми.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70FB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70F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содержание работы с детьми входит: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70F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подготовка их к жизни в реабилитированной семье;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70F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осознание причин получения статуса ребенка, оставшегося без попечения родителей;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70F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положительного образа биологических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70F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70F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ближайших родственников;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70F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отслеживание эмоционального состояния ребенка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70FB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7" name="Picture 5" descr="http://28fskn.ru/uploads/posts/2017-02/1486737902_6-family-counse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64310"/>
            <a:ext cx="3954016" cy="2377058"/>
          </a:xfrm>
          <a:prstGeom prst="rect">
            <a:avLst/>
          </a:prstGeom>
          <a:noFill/>
        </p:spPr>
      </p:pic>
      <p:pic>
        <p:nvPicPr>
          <p:cNvPr id="33799" name="Picture 7" descr="http://stolicaonego.ru/images/news/246/246714/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36318"/>
            <a:ext cx="4286250" cy="22860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Взаимодействие с семьей</a:t>
            </a:r>
            <a:endParaRPr lang="ru-RU" sz="2800" dirty="0"/>
          </a:p>
        </p:txBody>
      </p:sp>
      <p:pic>
        <p:nvPicPr>
          <p:cNvPr id="39940" name="Picture 4" descr="http://25-sad.ru/wp-content/uploads/2015/12/%D1%80%D0%BE%D0%B4-%D0%BA%D0%BB%D1%83%D0%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1"/>
            <a:ext cx="2880320" cy="2016223"/>
          </a:xfrm>
          <a:prstGeom prst="rect">
            <a:avLst/>
          </a:prstGeom>
          <a:noFill/>
        </p:spPr>
      </p:pic>
      <p:pic>
        <p:nvPicPr>
          <p:cNvPr id="39942" name="Picture 6" descr="http://5psy.ru/images/stories/Articles/ped-trening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44824"/>
            <a:ext cx="1872208" cy="1584176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3131840" y="2132856"/>
            <a:ext cx="792088" cy="77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44" name="Picture 8" descr="http://school417.ru/images/igry-dlja-detej/igry-jestafety-dlja-detej-na-ulice-letom_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844824"/>
            <a:ext cx="2232248" cy="1512168"/>
          </a:xfrm>
          <a:prstGeom prst="rect">
            <a:avLst/>
          </a:prstGeom>
          <a:noFill/>
        </p:spPr>
      </p:pic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179512" y="3933056"/>
            <a:ext cx="87849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Важным этапом в работе с родителями несовершеннолетних является сотрудничество по выполнению обязательств, поставленных перед родителями, такими как: обращение к врачу-наркологу для определения формы лечения от алкогольной зависимости и последующее выполнение всех рекомендаций специалиста, создание по месту проживания детей необходимых условий (проведение ремонтных работ, генеральной уборки, погашение имеющихся задолженностей); трудоустройство и соблюдение трудовой дисциплины; регулярное посещение детей в учреждении; сотрудничество с администрацией и специалистами учреждения в решении имеющихся проблем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Служба медиации (примирения)</a:t>
            </a:r>
            <a:endParaRPr lang="ru-RU" sz="2800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07504" y="1628800"/>
            <a:ext cx="87129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70F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службы медиации (примирения) строится на принципах добровольности, конфиденциальности, нейтральности, равноправия.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70FBA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70F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Служба медиации (примирения) взаимодействует с субъектами системы профилактики: инспекторами по делам несовершеннолетних, со специалистами органов опеки и попечительства, врачом-наркологом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70FB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11560" y="3284984"/>
          <a:ext cx="547260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3" name="AutoShape 3" descr="https://ds04.infourok.ru/uploads/ex/0fce/0000bf95-4cf0c535/hello_html_3c0cd4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5" name="Picture 5" descr="http://sch5-gusev.ru/wp-content/uploads/2016/01/1904/1450705319_mediaciya-3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17032"/>
            <a:ext cx="2857500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Возвращение в кровную семью</a:t>
            </a:r>
            <a:endParaRPr lang="ru-RU" sz="2800" dirty="0"/>
          </a:p>
        </p:txBody>
      </p:sp>
      <p:sp>
        <p:nvSpPr>
          <p:cNvPr id="40963" name="AutoShape 3" descr="https://ds04.infourok.ru/uploads/ex/0fce/0000bf95-4cf0c535/hello_html_3c0cd4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0" y="1772816"/>
          <a:ext cx="91440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Решение о передаче несовершеннолетнего в семью</a:t>
            </a:r>
            <a:endParaRPr lang="ru-RU" sz="2800" dirty="0"/>
          </a:p>
        </p:txBody>
      </p:sp>
      <p:sp>
        <p:nvSpPr>
          <p:cNvPr id="40963" name="AutoShape 3" descr="https://ds04.infourok.ru/uploads/ex/0fce/0000bf95-4cf0c535/hello_html_3c0cd4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6" name="AutoShape 2" descr="https://static.mvd.ru/upload/site84/document_news/oXIZsZzstV_d1-400x2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https://static.mvd.ru/upload/site84/document_news/oXIZsZzstV-400x2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2" name="AutoShape 8" descr="https://static.mvd.ru/upload/site84/document_news/oXIZsZzstV-400x2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0" descr="http://kam-news.ru/wp-content/uploads/2016/10/f44f2fa8cd833310860567c8c1f3c03f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2641476" cy="2016224"/>
          </a:xfrm>
          <a:prstGeom prst="rect">
            <a:avLst/>
          </a:prstGeom>
          <a:noFill/>
        </p:spPr>
      </p:pic>
      <p:pic>
        <p:nvPicPr>
          <p:cNvPr id="12" name="Picture 6" descr="http://sosh9.edusite.ru/images/images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628800"/>
            <a:ext cx="2448272" cy="2076450"/>
          </a:xfrm>
          <a:prstGeom prst="rect">
            <a:avLst/>
          </a:prstGeom>
          <a:noFill/>
        </p:spPr>
      </p:pic>
      <p:sp>
        <p:nvSpPr>
          <p:cNvPr id="13" name="Левая фигурная скобка 12"/>
          <p:cNvSpPr/>
          <p:nvPr/>
        </p:nvSpPr>
        <p:spPr>
          <a:xfrm rot="16200000">
            <a:off x="4242248" y="1166464"/>
            <a:ext cx="659504" cy="5904656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95" name="Picture 11" descr="http://russkievesti.ru/assets/images/resources/8643/220x200/1-0.2016-08-0557566547447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2448272" cy="2088232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>
            <a:off x="3491880" y="5157192"/>
            <a:ext cx="122413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997" name="Picture 13" descr="http://krug0-verty.ru/wp-content/uploads/2017/02/10384-afobazol-instrukciya-po-primeneniyu-cena-otzyvy-proizvodit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609" y="4221088"/>
            <a:ext cx="4091598" cy="2545884"/>
          </a:xfrm>
          <a:prstGeom prst="rect">
            <a:avLst/>
          </a:prstGeom>
          <a:noFill/>
        </p:spPr>
      </p:pic>
      <p:pic>
        <p:nvPicPr>
          <p:cNvPr id="1026" name="Picture 2" descr="C:\Users\Юрисконсульт\Desktop\Рисунок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1643050"/>
            <a:ext cx="2324100" cy="20304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573088" y="1255713"/>
            <a:ext cx="81359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solidFill>
                <a:schemeClr val="tx1"/>
              </a:solidFill>
              <a:latin typeface="Candara" pitchFamily="34" charset="0"/>
            </a:endParaRPr>
          </a:p>
          <a:p>
            <a:pPr algn="ctr"/>
            <a:r>
              <a:rPr lang="ru-RU" b="1">
                <a:solidFill>
                  <a:schemeClr val="tx1"/>
                </a:solidFill>
                <a:latin typeface="Candara" pitchFamily="34" charset="0"/>
              </a:rPr>
              <a:t>  </a:t>
            </a:r>
            <a:r>
              <a:rPr lang="ru-RU" sz="2000" b="1">
                <a:solidFill>
                  <a:schemeClr val="tx1"/>
                </a:solidFill>
                <a:latin typeface="Candara" pitchFamily="34" charset="0"/>
              </a:rPr>
              <a:t>  </a:t>
            </a:r>
            <a:endParaRPr lang="ru-RU" sz="2000" b="1" i="1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34820" name="Прямоугольник 1"/>
          <p:cNvSpPr>
            <a:spLocks noChangeArrowheads="1"/>
          </p:cNvSpPr>
          <p:nvPr/>
        </p:nvSpPr>
        <p:spPr bwMode="auto">
          <a:xfrm>
            <a:off x="701675" y="1503363"/>
            <a:ext cx="826293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dirty="0">
              <a:solidFill>
                <a:schemeClr val="tx1"/>
              </a:solidFill>
              <a:latin typeface="Arial" charset="0"/>
            </a:endParaRPr>
          </a:p>
          <a:p>
            <a:endParaRPr lang="ru-RU" sz="1400" dirty="0">
              <a:solidFill>
                <a:schemeClr val="tx1"/>
              </a:solidFill>
              <a:latin typeface="Arial" charset="0"/>
            </a:endParaRPr>
          </a:p>
          <a:p>
            <a:endParaRPr lang="ru-RU" sz="1400" dirty="0">
              <a:solidFill>
                <a:schemeClr val="tx1"/>
              </a:solidFill>
              <a:latin typeface="Arial" charset="0"/>
            </a:endParaRPr>
          </a:p>
          <a:p>
            <a:endParaRPr lang="ru-RU" sz="1400" dirty="0">
              <a:solidFill>
                <a:schemeClr val="tx1"/>
              </a:solidFill>
              <a:latin typeface="Arial" charset="0"/>
            </a:endParaRPr>
          </a:p>
          <a:p>
            <a:endParaRPr lang="ru-RU" sz="1400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6082" name="Picture 2" descr="http://www.sliderpoint.org/images/referats/995b/(3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-142900"/>
            <a:ext cx="878453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Количество несовершеннолетних, проходящих курс социальной реабилитации в социально-реабилитационных центрах 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Омской области</a:t>
            </a:r>
          </a:p>
          <a:p>
            <a:pPr algn="ctr">
              <a:defRPr/>
            </a:pP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r">
              <a:defRPr/>
            </a:pP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1844824"/>
          <a:ext cx="8640960" cy="464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4"/>
          <p:cNvSpPr txBox="1">
            <a:spLocks/>
          </p:cNvSpPr>
          <p:nvPr/>
        </p:nvSpPr>
        <p:spPr>
          <a:xfrm>
            <a:off x="828675" y="115888"/>
            <a:ext cx="7820025" cy="1285875"/>
          </a:xfrm>
          <a:prstGeom prst="rect">
            <a:avLst/>
          </a:prstGeom>
        </p:spPr>
        <p:txBody>
          <a:bodyPr/>
          <a:lstStyle/>
          <a:p>
            <a:pPr marL="80963" algn="ctr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/>
            </a:pP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04665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Причины, вызывающие дисфункцию семейных отношений 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844824"/>
            <a:ext cx="84249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b="1" dirty="0" smtClean="0">
                <a:solidFill>
                  <a:srgbClr val="F70FB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70F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атериально-бытовые проблемы: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низкий уровень дохода или его отсутствие и, как следствие, недостаточное питание и отсутствие предметов первой необходимости; отсутствие жилья или его аварийное состояние, задолженность по оплате коммунальных услуг, невозможность получения льгот и социальных выплат по разным причинам; низкая конкурентоспособность на рынке труда из-за отсутствия профессиональной подготовки и умений;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дезадаптированность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семьи в связи с изменившимися условиями (потеря кормильца, работы, рождение ребенка-инвалида, вынужденное переселение) и др.;</a:t>
            </a:r>
          </a:p>
          <a:p>
            <a:pPr indent="450850" algn="just">
              <a:buFontTx/>
              <a:buChar char="-"/>
            </a:pPr>
            <a:r>
              <a:rPr lang="ru-RU" b="1" dirty="0" smtClean="0">
                <a:solidFill>
                  <a:srgbClr val="F70FBA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социально-педагогические проблемы: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социально-педагогическая запущенность детей (признаки: низкий уровень самосознания, общения и деятельности, трудновоспитуемость, школьная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дезадаптированность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асоциальное и противоправное поведение родителей и детей, личностная и педагогическая несостоятельность родителей; нарушение внутрисемейных отношений, отсутствие позитивной мотивации к труду у родителей и др.;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Причины, вызывающие дисфункцию семейных отношений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AutoShape 8" descr="i?id=4daa3b043d0e8c306defa40aac2e8ffe&amp;n=21"/>
          <p:cNvSpPr>
            <a:spLocks noChangeAspect="1" noChangeArrowheads="1"/>
          </p:cNvSpPr>
          <p:nvPr/>
        </p:nvSpPr>
        <p:spPr bwMode="auto">
          <a:xfrm>
            <a:off x="1428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8" name="AutoShape 10" descr="i?id=4daa3b043d0e8c306defa40aac2e8ffe&amp;n=21"/>
          <p:cNvSpPr>
            <a:spLocks noChangeAspect="1" noChangeArrowheads="1"/>
          </p:cNvSpPr>
          <p:nvPr/>
        </p:nvSpPr>
        <p:spPr bwMode="auto">
          <a:xfrm>
            <a:off x="1428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1772816"/>
            <a:ext cx="85689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70F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социально-медицинские проблемы: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общие проблемы физического здоровья детей и родителей, невозможность получения лечения, хронический алкоголизм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наркозависимость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родителей (несовершеннолетних) и др.;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70F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социально-психологические проблемы: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посттравматический стресс у детей, вызванный жестоким обращением, конфликтные отношения в семье, отсутствие коммуникативных навыков, низкий уровень самооценки и познавательных способностей, неспособность управлять своими действиями и др.;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70FB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социально-правовые проблемы: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 документов (паспорта, свидетельства о рождении, страхового медицинского полиса, страхового номера индивидуального лицевого счета); нарушение  прав и законных интересов несовершеннолетних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4" descr="https://ds04.infourok.ru/uploads/ex/0908/00051217-8b951f46/hello_html_5f3ceb0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ds04.infourok.ru/uploads/ex/0908/00051217-8b951f46/hello_html_5f3ceb0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ds04.infourok.ru/uploads/ex/0908/00051217-8b951f46/hello_html_5f3ceb0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http://i0.wp.com/vesti.dp.ua/wp-content/uploads/2017/02/%D1%80%D0%B5%D0%B1%D0%B5%D0%BD%D0%BE%D0%BA-1.jpg?resize=390%2C2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653136"/>
            <a:ext cx="3714750" cy="1952625"/>
          </a:xfrm>
          <a:prstGeom prst="rect">
            <a:avLst/>
          </a:prstGeom>
          <a:noFill/>
        </p:spPr>
      </p:pic>
      <p:sp>
        <p:nvSpPr>
          <p:cNvPr id="9228" name="AutoShape 12" descr="http://goldsphinx.ru/nepit/img/7166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http://goldsphinx.ru/nepit/img/7166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2" name="Picture 16" descr="http://drtrezvost.ru/wp-content/uploads/2016/01/maxresdefault1-425x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941168"/>
            <a:ext cx="3672408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39472" cy="990600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Основные правила</a:t>
            </a: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559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2880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Оценить возможности родителей выполнять родительские обязанности;</a:t>
            </a:r>
          </a:p>
          <a:p>
            <a:pPr marL="342900" indent="-342900">
              <a:buAutoNum type="arabicPeriod" startAt="2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Оценить возможность возвращения ребенка в семью;</a:t>
            </a:r>
          </a:p>
          <a:p>
            <a:pPr marL="342900" indent="-34290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Родители должны стать активными участниками изменения своей жизненной ситуации;</a:t>
            </a:r>
          </a:p>
          <a:p>
            <a:pPr marL="342900" indent="-34290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 учреждении должна быть организована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педагогическая подготовка возвращения к родителям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AutoShape 2" descr="https://f-a.d-cd.net/ad97das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6" name="Picture 4" descr="http://cstor.nn2.ru/forum/data/forum/images/2016-12/164027394-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501007"/>
            <a:ext cx="2808312" cy="1512168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3347864" y="3933055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499992" y="3717031"/>
            <a:ext cx="1584176" cy="1008112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- система закрытая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20469542">
            <a:off x="6136210" y="3718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907833">
            <a:off x="6202466" y="42683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092280" y="3284983"/>
            <a:ext cx="2051720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Длительное время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660232" y="4581127"/>
            <a:ext cx="2483768" cy="1368152"/>
          </a:xfrm>
          <a:prstGeom prst="ellipse">
            <a:avLst/>
          </a:prstGeom>
          <a:solidFill>
            <a:srgbClr val="90D7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Внимательное диагностирование и наблюдение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8" name="Picture 6" descr="http://tot-gallery.ru/images/1117334_nelz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085183"/>
            <a:ext cx="1800200" cy="1728193"/>
          </a:xfrm>
          <a:prstGeom prst="rect">
            <a:avLst/>
          </a:prstGeom>
          <a:noFill/>
        </p:spPr>
      </p:pic>
      <p:sp>
        <p:nvSpPr>
          <p:cNvPr id="17" name="Стрелка вниз 16"/>
          <p:cNvSpPr/>
          <p:nvPr/>
        </p:nvSpPr>
        <p:spPr>
          <a:xfrm rot="5400000">
            <a:off x="4026800" y="548636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5373215"/>
            <a:ext cx="2808312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Навязывать семьям свое представление о счастье и человеческом предназначении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Взаимодействие</a:t>
            </a:r>
            <a:endParaRPr lang="ru-RU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604" name="AutoShape 9" descr="i?id=4daa3b043d0e8c306defa40aac2e8ffe&amp;n=2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AutoShape 11" descr="i?id=4daa3b043d0e8c306defa40aac2e8ffe&amp;n=21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1869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В основе организации коррекционно-реабилитационной работы с биологическими родителями, с целью возврата детей в кровные семьи, лежит взаимодействие специалистов, организованное как внутри организации, так и вне ее. С целью оказания семье психолого-педагогической, социальной, медицинской помощи в работу должны включаться специалисты всех субъектов системы профилактики безнадзорности и правонарушений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несовершеннолетних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mg0.liveinternet.ru/images/attach/c/1/63/911/63911996_p824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1800200" cy="2736303"/>
          </a:xfrm>
          <a:prstGeom prst="rect">
            <a:avLst/>
          </a:prstGeom>
          <a:noFill/>
        </p:spPr>
      </p:pic>
      <p:pic>
        <p:nvPicPr>
          <p:cNvPr id="37892" name="Picture 4" descr="http://ds1teplovka.ucoz.ru/bezopasnosty/beznodz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933056"/>
            <a:ext cx="1800199" cy="2736304"/>
          </a:xfrm>
          <a:prstGeom prst="rect">
            <a:avLst/>
          </a:prstGeom>
          <a:noFill/>
        </p:spPr>
      </p:pic>
      <p:pic>
        <p:nvPicPr>
          <p:cNvPr id="37894" name="Picture 6" descr="http://www.vasha-kniga.com/images/products/978-5-4374-0562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1800199" cy="2736304"/>
          </a:xfrm>
          <a:prstGeom prst="rect">
            <a:avLst/>
          </a:prstGeom>
          <a:noFill/>
        </p:spPr>
      </p:pic>
      <p:pic>
        <p:nvPicPr>
          <p:cNvPr id="37896" name="Picture 8" descr="http://foodrussia.net/upload/resize_cache/iblock/dab/370_570_2/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933056"/>
            <a:ext cx="1800200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40466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Сотрудничество </a:t>
            </a:r>
            <a:endParaRPr lang="ru-RU" sz="2800" dirty="0"/>
          </a:p>
        </p:txBody>
      </p:sp>
      <p:sp>
        <p:nvSpPr>
          <p:cNvPr id="6" name="Rectangle 2"/>
          <p:cNvSpPr txBox="1">
            <a:spLocks/>
          </p:cNvSpPr>
          <p:nvPr/>
        </p:nvSpPr>
        <p:spPr bwMode="auto">
          <a:xfrm>
            <a:off x="609600" y="1700808"/>
            <a:ext cx="85344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6" name="Picture 2" descr="http://pikadmin.ru/_nw/25/4323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16832"/>
            <a:ext cx="2762250" cy="1390651"/>
          </a:xfrm>
          <a:prstGeom prst="rect">
            <a:avLst/>
          </a:prstGeom>
          <a:noFill/>
        </p:spPr>
      </p:pic>
      <p:pic>
        <p:nvPicPr>
          <p:cNvPr id="36868" name="Picture 4" descr="http://www.ku66.ru/_nw/113/s21107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16832"/>
            <a:ext cx="2736304" cy="1368152"/>
          </a:xfrm>
          <a:prstGeom prst="rect">
            <a:avLst/>
          </a:prstGeom>
          <a:noFill/>
        </p:spPr>
      </p:pic>
      <p:pic>
        <p:nvPicPr>
          <p:cNvPr id="36870" name="Picture 6" descr="http://sosh9.edusite.ru/images/images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789040"/>
            <a:ext cx="2076450" cy="2076450"/>
          </a:xfrm>
          <a:prstGeom prst="rect">
            <a:avLst/>
          </a:prstGeom>
          <a:noFill/>
        </p:spPr>
      </p:pic>
      <p:sp>
        <p:nvSpPr>
          <p:cNvPr id="36872" name="AutoShape 8" descr="http://diplomicus.ru/photos/maykopskiy-tsentr-pomoschi-seme-i-detyam-62859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4" name="Picture 10" descr="http://kam-news.ru/wp-content/uploads/2016/10/f44f2fa8cd833310860567c8c1f3c03f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789040"/>
            <a:ext cx="2641476" cy="20162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3573016"/>
            <a:ext cx="1574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Запросы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1547664" y="1844824"/>
            <a:ext cx="648072" cy="4464496"/>
          </a:xfrm>
          <a:prstGeom prst="rightBrace">
            <a:avLst>
              <a:gd name="adj1" fmla="val 0"/>
              <a:gd name="adj2" fmla="val 50000"/>
            </a:avLst>
          </a:prstGeom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-108520" y="228600"/>
            <a:ext cx="9252520" cy="1112168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Сотрудничество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59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6" descr="http://sosh9.edusite.ru/images/images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1584176" cy="1440160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979712" y="1988840"/>
            <a:ext cx="978408" cy="700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 descr="http://www.vsekolledzhi.ru/data/logo/vuz250/professionalnoe-uchilische-46-om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1656184" cy="1440160"/>
          </a:xfrm>
          <a:prstGeom prst="rect">
            <a:avLst/>
          </a:prstGeom>
          <a:noFill/>
        </p:spPr>
      </p:pic>
      <p:pic>
        <p:nvPicPr>
          <p:cNvPr id="35844" name="Picture 4" descr="http://warm-55.ru/files/image/vse_foto/s/big_2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628800"/>
            <a:ext cx="1584176" cy="1368152"/>
          </a:xfrm>
          <a:prstGeom prst="rect">
            <a:avLst/>
          </a:prstGeom>
          <a:noFill/>
        </p:spPr>
      </p:pic>
      <p:pic>
        <p:nvPicPr>
          <p:cNvPr id="35846" name="Picture 6" descr="https://prv2.lori-images.net/svidetelstvo-o-rozhdenii-i-pasport-0005465774-previe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628800"/>
            <a:ext cx="1656184" cy="1512168"/>
          </a:xfrm>
          <a:prstGeom prst="rect">
            <a:avLst/>
          </a:prstGeom>
          <a:noFill/>
        </p:spPr>
      </p:pic>
      <p:pic>
        <p:nvPicPr>
          <p:cNvPr id="11" name="Picture 4" descr="http://www.ku66.ru/_nw/113/s211070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284984"/>
            <a:ext cx="1944216" cy="1368152"/>
          </a:xfrm>
          <a:prstGeom prst="rect">
            <a:avLst/>
          </a:prstGeom>
          <a:noFill/>
        </p:spPr>
      </p:pic>
      <p:sp>
        <p:nvSpPr>
          <p:cNvPr id="14" name="Стрелка вправо 13"/>
          <p:cNvSpPr/>
          <p:nvPr/>
        </p:nvSpPr>
        <p:spPr>
          <a:xfrm>
            <a:off x="2555776" y="3573016"/>
            <a:ext cx="978408" cy="700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8" name="Picture 8" descr="http://grigorkin.ru/wp-content/uploads/2016/11/76108-obosnovanie-k-dolzhnostnoy-socialnogo-rabotnika-socialno-reabilitacionnogo-otdeleni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284984"/>
            <a:ext cx="2376264" cy="1368152"/>
          </a:xfrm>
          <a:prstGeom prst="rect">
            <a:avLst/>
          </a:prstGeom>
          <a:noFill/>
        </p:spPr>
      </p:pic>
      <p:pic>
        <p:nvPicPr>
          <p:cNvPr id="35850" name="Picture 10" descr="http://gov.cap.ru/UserFiles/news/201612/15/dsc_1352_novij_razm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212976"/>
            <a:ext cx="2520280" cy="1440160"/>
          </a:xfrm>
          <a:prstGeom prst="rect">
            <a:avLst/>
          </a:prstGeom>
          <a:noFill/>
        </p:spPr>
      </p:pic>
      <p:pic>
        <p:nvPicPr>
          <p:cNvPr id="16" name="Picture 10" descr="http://kam-news.ru/wp-content/uploads/2016/10/f44f2fa8cd833310860567c8c1f3c03f-300x3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5157192"/>
            <a:ext cx="1584176" cy="1440160"/>
          </a:xfrm>
          <a:prstGeom prst="rect">
            <a:avLst/>
          </a:prstGeom>
          <a:noFill/>
        </p:spPr>
      </p:pic>
      <p:sp>
        <p:nvSpPr>
          <p:cNvPr id="17" name="Стрелка вправо 16"/>
          <p:cNvSpPr/>
          <p:nvPr/>
        </p:nvSpPr>
        <p:spPr>
          <a:xfrm>
            <a:off x="1763688" y="5373216"/>
            <a:ext cx="792088" cy="783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52" name="Picture 12" descr="http://www.dha.com.tr/newpics/news/281120111156292017393_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5013176"/>
            <a:ext cx="1728192" cy="1628800"/>
          </a:xfrm>
          <a:prstGeom prst="rect">
            <a:avLst/>
          </a:prstGeom>
          <a:noFill/>
        </p:spPr>
      </p:pic>
      <p:pic>
        <p:nvPicPr>
          <p:cNvPr id="19" name="Picture 2" descr="http://pikadmin.ru/_nw/25/4323438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5085184"/>
            <a:ext cx="1728192" cy="1390651"/>
          </a:xfrm>
          <a:prstGeom prst="rect">
            <a:avLst/>
          </a:prstGeom>
          <a:noFill/>
        </p:spPr>
      </p:pic>
      <p:sp>
        <p:nvSpPr>
          <p:cNvPr id="20" name="Стрелка вправо 19"/>
          <p:cNvSpPr/>
          <p:nvPr/>
        </p:nvSpPr>
        <p:spPr>
          <a:xfrm>
            <a:off x="6300192" y="5445224"/>
            <a:ext cx="720080" cy="783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54" name="Picture 14" descr="http://shgs.ru/images/news/330_kDkJ3OtwPDb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280" y="5085184"/>
            <a:ext cx="1944216" cy="14401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Порядок межведомственного взаимодействия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pic>
        <p:nvPicPr>
          <p:cNvPr id="34818" name="Picture 2" descr="http://oporamo.ru/images/photos/medium/article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048000" cy="2286001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3563888" y="2276872"/>
            <a:ext cx="864096" cy="77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4008" y="2204864"/>
            <a:ext cx="31877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Команда специалистов</a:t>
            </a:r>
          </a:p>
          <a:p>
            <a:pPr marL="342900" indent="-342900">
              <a:buAutoNum type="arabicPeriod" startAt="2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Тесное сотрудничество</a:t>
            </a:r>
          </a:p>
          <a:p>
            <a:pPr marL="342900" indent="-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  Координатор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1520" y="4077072"/>
            <a:ext cx="871296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 по возвращению несовершеннолетних в семью включает следующие блоки: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социально-психологическая работа с кровной семьей;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психолого-педагогическая работа с ребенком по преодолению последствий психологической травмы, формированию мотивации к возврату в кровную семью;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сопровождение кровной семьи после воссоединения с ребенком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7611</TotalTime>
  <Words>646</Words>
  <Application>Microsoft Office PowerPoint</Application>
  <PresentationFormat>Экран (4:3)</PresentationFormat>
  <Paragraphs>69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Слайд 1</vt:lpstr>
      <vt:lpstr>Слайд 2</vt:lpstr>
      <vt:lpstr>Слайд 3</vt:lpstr>
      <vt:lpstr>Причины, вызывающие дисфункцию семейных отношений</vt:lpstr>
      <vt:lpstr>Основные правила</vt:lpstr>
      <vt:lpstr>Взаимодействие</vt:lpstr>
      <vt:lpstr>Слайд 7</vt:lpstr>
      <vt:lpstr>Сотрудничество </vt:lpstr>
      <vt:lpstr>Порядок межведомственного взаимодействия</vt:lpstr>
      <vt:lpstr> Взаимодействие с несовершеннолетними  </vt:lpstr>
      <vt:lpstr>Взаимодействие с семьей</vt:lpstr>
      <vt:lpstr>Служба медиации (примирения)</vt:lpstr>
      <vt:lpstr>Возвращение в кровную семью</vt:lpstr>
      <vt:lpstr>Решение о передаче несовершеннолетнего в семью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мультифункционального центра реабилитации инвалидов  на территории Омской области</dc:title>
  <dc:creator>Валавина Анастасия Викторовна</dc:creator>
  <cp:lastModifiedBy>OGPestova</cp:lastModifiedBy>
  <cp:revision>523</cp:revision>
  <cp:lastPrinted>2011-08-18T10:47:05Z</cp:lastPrinted>
  <dcterms:created xsi:type="dcterms:W3CDTF">2011-08-16T12:03:21Z</dcterms:created>
  <dcterms:modified xsi:type="dcterms:W3CDTF">2017-06-14T04:07:42Z</dcterms:modified>
</cp:coreProperties>
</file>