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99" r:id="rId3"/>
    <p:sldId id="300" r:id="rId4"/>
    <p:sldId id="301" r:id="rId5"/>
    <p:sldId id="305" r:id="rId6"/>
    <p:sldId id="309" r:id="rId7"/>
    <p:sldId id="303" r:id="rId8"/>
    <p:sldId id="308" r:id="rId9"/>
    <p:sldId id="306" r:id="rId10"/>
    <p:sldId id="310" r:id="rId11"/>
    <p:sldId id="279" r:id="rId12"/>
    <p:sldId id="283" r:id="rId13"/>
    <p:sldId id="286" r:id="rId14"/>
    <p:sldId id="311" r:id="rId15"/>
    <p:sldId id="282" r:id="rId16"/>
    <p:sldId id="285" r:id="rId17"/>
    <p:sldId id="307" r:id="rId18"/>
    <p:sldId id="304" r:id="rId19"/>
    <p:sldId id="312" r:id="rId20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CFED2"/>
    <a:srgbClr val="D1F5FF"/>
    <a:srgbClr val="A6ECFF"/>
    <a:srgbClr val="000099"/>
    <a:srgbClr val="006699"/>
    <a:srgbClr val="003399"/>
    <a:srgbClr val="333399"/>
    <a:srgbClr val="3333CC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939" autoAdjust="0"/>
  </p:normalViewPr>
  <p:slideViewPr>
    <p:cSldViewPr>
      <p:cViewPr>
        <p:scale>
          <a:sx n="80" d="100"/>
          <a:sy n="80" d="100"/>
        </p:scale>
        <p:origin x="-148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54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8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8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A1E9E45-074F-4E2D-B270-40A8518E442E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671"/>
            <a:ext cx="2890665" cy="498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9671"/>
            <a:ext cx="2890665" cy="498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E78712-4EB3-43E4-BD88-720BBCD62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626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665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2146F34-28B6-483B-9838-4BF107FF125B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9" y="4715631"/>
            <a:ext cx="5335893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2"/>
            <a:ext cx="2890665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9672"/>
            <a:ext cx="2890665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A748BE1-259B-4707-9F03-5D161F4FB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53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DFD649-E502-41BF-BE96-DDFC8FE382C7}" type="slidenum">
              <a:rPr lang="ru-RU" sz="1200" smtClean="0"/>
              <a:pPr/>
              <a:t>1</a:t>
            </a:fld>
            <a:endParaRPr lang="ru-RU" sz="1200" smtClean="0"/>
          </a:p>
        </p:txBody>
      </p:sp>
    </p:spTree>
    <p:extLst>
      <p:ext uri="{BB962C8B-B14F-4D97-AF65-F5344CB8AC3E}">
        <p14:creationId xmlns="" xmlns:p14="http://schemas.microsoft.com/office/powerpoint/2010/main" val="260230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DFD649-E502-41BF-BE96-DDFC8FE382C7}" type="slidenum">
              <a:rPr lang="ru-RU" sz="1200" smtClean="0"/>
              <a:pPr/>
              <a:t>19</a:t>
            </a:fld>
            <a:endParaRPr lang="ru-RU" sz="1200" smtClean="0"/>
          </a:p>
        </p:txBody>
      </p:sp>
    </p:spTree>
    <p:extLst>
      <p:ext uri="{BB962C8B-B14F-4D97-AF65-F5344CB8AC3E}">
        <p14:creationId xmlns="" xmlns:p14="http://schemas.microsoft.com/office/powerpoint/2010/main" val="260230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4AD39-4D5F-4D55-9CA9-8C1045C283D2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E66E-3D87-49A8-AE38-B6EBA4DB6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185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AEDF0-CE3D-45A7-8AD1-4EDE689D2370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99D7-392B-476A-9D16-E2501D685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301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7FCA7-A462-4ABF-8BF3-E41D067091FC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4501E-6AA1-4C69-A5BA-8E3DE35A2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396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FC2D9-EAF6-4910-936F-2D00E3340960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3BB0-EF25-4F66-BFAC-AFC40B1BB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82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0E0F2-89B2-4FE4-9DC1-71D80BF534D7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2FC-7680-477C-929C-522F58599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663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6DFF-5622-4F7C-B3A4-8F744C3F97DC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DC899-A997-4513-A8A3-18C2009CA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67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48CD8-F2F4-4F27-98DE-288C83DAC9AE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C3191-BF45-4D24-9248-EF4273DFA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36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ACE97-EEF8-4FE3-8AB2-C141016A1CED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C042-5E3B-4DDB-B73C-35044BFEF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571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2423B-1C61-47AB-BAB3-F6E89FD93BE4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C0975-A872-4048-BD4B-3B32D2954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143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5ADF-9AE9-4C17-8D71-1FF773CF60EC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112C-A171-4F54-9F54-81A2F2E42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77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AEBB9-5181-4674-A59B-16B5FB8F11CB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74381-EF9F-48F6-9075-83095CF73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20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6563-5449-4D89-917E-CE59E1CAE8B2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D273D-512B-4FE6-A9CB-C19A40212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6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8844E9CB-EA39-42F3-BA24-5889301FD580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1B862D-1BC1-492C-B952-7EC0C9A48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5582"/>
            <a:ext cx="9144000" cy="292494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960440"/>
          </a:xfrm>
          <a:ln>
            <a:noFill/>
          </a:ln>
          <a:effectLst/>
        </p:spPr>
        <p:txBody>
          <a:bodyPr/>
          <a:lstStyle/>
          <a:p>
            <a:r>
              <a:rPr lang="ru-RU" sz="3400" b="1" kern="1200" dirty="0" smtClean="0">
                <a:solidFill>
                  <a:srgbClr val="000099"/>
                </a:solidFill>
                <a:latin typeface="Book Antiqua" pitchFamily="18" charset="0"/>
                <a:ea typeface="+mn-ea"/>
                <a:cs typeface="Aharoni" pitchFamily="2" charset="-79"/>
              </a:rPr>
              <a:t>Особенности привлечения социально ориентированных некоммерческих организаций к предоставлению </a:t>
            </a:r>
            <a:br>
              <a:rPr lang="ru-RU" sz="3400" b="1" kern="1200" dirty="0" smtClean="0">
                <a:solidFill>
                  <a:srgbClr val="000099"/>
                </a:solidFill>
                <a:latin typeface="Book Antiqua" pitchFamily="18" charset="0"/>
                <a:ea typeface="+mn-ea"/>
                <a:cs typeface="Aharoni" pitchFamily="2" charset="-79"/>
              </a:rPr>
            </a:br>
            <a:r>
              <a:rPr lang="ru-RU" sz="3400" b="1" kern="1200" dirty="0" smtClean="0">
                <a:solidFill>
                  <a:srgbClr val="000099"/>
                </a:solidFill>
                <a:latin typeface="Book Antiqua" pitchFamily="18" charset="0"/>
                <a:ea typeface="+mn-ea"/>
                <a:cs typeface="Aharoni" pitchFamily="2" charset="-79"/>
              </a:rPr>
              <a:t>услуг в социальной сфере </a:t>
            </a:r>
            <a:r>
              <a:rPr lang="ru-RU" sz="3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3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Ваганова Ирина Анатольевна  </a:t>
            </a:r>
            <a:br>
              <a:rPr lang="ru-RU" sz="28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ru-RU" sz="23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начальник аналитического отдела Министерства труда </a:t>
            </a:r>
            <a:br>
              <a:rPr lang="ru-RU" sz="23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ru-RU" sz="23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и социального развития Омской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191"/>
            <a:ext cx="9144000" cy="825996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9" name="Picture 9" descr="министерство_итог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978" y="64782"/>
            <a:ext cx="832235" cy="733830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9745" r="10293"/>
          <a:stretch>
            <a:fillRect/>
          </a:stretch>
        </p:blipFill>
        <p:spPr>
          <a:xfrm>
            <a:off x="50736" y="5169004"/>
            <a:ext cx="1655172" cy="162000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 descr="D:\Общая\БАЗА МАТЕРИАЛОВ-УАМО\__Соцстолица\_Форумы, конференции, саммиты\ФОРУМ_Соц активность_2014_10_17-18\Фото\Фото на печать\DST_8185.JPG"/>
          <p:cNvPicPr>
            <a:picLocks noChangeAspect="1"/>
          </p:cNvPicPr>
          <p:nvPr/>
        </p:nvPicPr>
        <p:blipFill>
          <a:blip r:embed="rId6" cstate="print"/>
          <a:srcRect l="19584" t="4347" b="2211"/>
          <a:stretch>
            <a:fillRect/>
          </a:stretch>
        </p:blipFill>
        <p:spPr bwMode="auto">
          <a:xfrm>
            <a:off x="1776290" y="5170811"/>
            <a:ext cx="2006797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 descr="D:\Общая\БАЗА МАТЕРИАЛОВ-УАМО\__Соцстолица\фото для календаря\11-Олдушка (выставка)-3.JPG"/>
          <p:cNvPicPr>
            <a:picLocks noChangeAspect="1"/>
          </p:cNvPicPr>
          <p:nvPr/>
        </p:nvPicPr>
        <p:blipFill>
          <a:blip r:embed="rId7" cstate="print"/>
          <a:srcRect r="28940" b="2211"/>
          <a:stretch>
            <a:fillRect/>
          </a:stretch>
        </p:blipFill>
        <p:spPr bwMode="auto">
          <a:xfrm>
            <a:off x="7420703" y="5165486"/>
            <a:ext cx="1690352" cy="1620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Рисунок 16" descr="D:\Общая\БАЗА МАТЕРИАЛОВ-УАМО\__Соцстолица\_Форумы, конференции, саммиты\ФОРУМ_Соц активность_2014_10_17-18\Фото\Фото на печать\DST_9066.JPG"/>
          <p:cNvPicPr>
            <a:picLocks noChangeAspect="1"/>
          </p:cNvPicPr>
          <p:nvPr/>
        </p:nvPicPr>
        <p:blipFill>
          <a:blip r:embed="rId8" cstate="print"/>
          <a:srcRect l="4187" t="34403"/>
          <a:stretch>
            <a:fillRect/>
          </a:stretch>
        </p:blipFill>
        <p:spPr bwMode="auto">
          <a:xfrm>
            <a:off x="3842395" y="5161384"/>
            <a:ext cx="3525461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827187"/>
            <a:ext cx="8568952" cy="729605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200" b="1" dirty="0" smtClean="0"/>
              <a:t>Реестры СОНКО - получателей поддержки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1988840"/>
            <a:ext cx="7776864" cy="100811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31.2 Федерального закона </a:t>
            </a:r>
            <a:b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некоммерческих организациях»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68855" y="3284984"/>
            <a:ext cx="7776000" cy="2736304"/>
          </a:xfrm>
          <a:prstGeom prst="roundRect">
            <a:avLst>
              <a:gd name="adj" fmla="val 10788"/>
            </a:avLst>
          </a:prstGeom>
          <a:solidFill>
            <a:schemeClr val="accent3">
              <a:lumMod val="95000"/>
            </a:schemeClr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2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Приказ Министерства экономического развития </a:t>
            </a:r>
            <a:br>
              <a:rPr lang="ru-RU" sz="2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от 17 мая 2011 года № 223</a:t>
            </a:r>
          </a:p>
          <a:p>
            <a:pPr algn="ctr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«О ведении реестров социально ориентированных некоммерческих организаций - получателей поддержки, хранении представленных ими документов и о требованиях к технологическим, программным, лингвистическим,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правовым и организационным средствам обеспечения пользования указанными реестрами»</a:t>
            </a:r>
            <a:endParaRPr lang="ru-RU" sz="2000" dirty="0" smtClean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9552" y="1556792"/>
            <a:ext cx="0" cy="270000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9552" y="2492896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9552" y="4240138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Выноска 2 7"/>
          <p:cNvSpPr/>
          <p:nvPr/>
        </p:nvSpPr>
        <p:spPr>
          <a:xfrm>
            <a:off x="2843808" y="1196752"/>
            <a:ext cx="6120680" cy="2403267"/>
          </a:xfrm>
          <a:prstGeom prst="borderCallout2">
            <a:avLst>
              <a:gd name="adj1" fmla="val 12120"/>
              <a:gd name="adj2" fmla="val -580"/>
              <a:gd name="adj3" fmla="val 13936"/>
              <a:gd name="adj4" fmla="val -5295"/>
              <a:gd name="adj5" fmla="val 97242"/>
              <a:gd name="adj6" fmla="val -10404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Гражданина не должно заботить, где он получает социальную услугу - в государственной, муниципальной, частной организации. Его право - обратиться к тем, кто будет работать профессионально, с душой, с полной отдачей. Все остальное, включая решение технических, организационных, юридических вопросов предоставления социальных услуг, - это </a:t>
            </a:r>
            <a:r>
              <a:rPr lang="ru-RU" sz="1700" b="1" u="sng" dirty="0" smtClean="0">
                <a:solidFill>
                  <a:srgbClr val="000066"/>
                </a:solidFill>
              </a:rPr>
              <a:t>обязанность государства</a:t>
            </a:r>
            <a:r>
              <a:rPr lang="ru-RU" sz="1700" b="1" dirty="0" smtClean="0">
                <a:solidFill>
                  <a:srgbClr val="000066"/>
                </a:solidFill>
              </a:rPr>
              <a:t>, обязанность организовать соответствующим образом работу</a:t>
            </a:r>
            <a:endParaRPr lang="ru-RU" sz="17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510" y="1196752"/>
            <a:ext cx="2034226" cy="5256584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Послание Президента Российской Федерации </a:t>
            </a: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В.В. Путина Федеральному Собранию Российской Федерации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декабря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2014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2 9"/>
          <p:cNvSpPr/>
          <p:nvPr/>
        </p:nvSpPr>
        <p:spPr>
          <a:xfrm>
            <a:off x="2843808" y="3750940"/>
            <a:ext cx="6120680" cy="648072"/>
          </a:xfrm>
          <a:prstGeom prst="borderCallout2">
            <a:avLst>
              <a:gd name="adj1" fmla="val 53605"/>
              <a:gd name="adj2" fmla="val 131"/>
              <a:gd name="adj3" fmla="val 53044"/>
              <a:gd name="adj4" fmla="val -5296"/>
              <a:gd name="adj5" fmla="val 21004"/>
              <a:gd name="adj6" fmla="val -10582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u="sng" dirty="0" smtClean="0">
                <a:solidFill>
                  <a:srgbClr val="000066"/>
                </a:solidFill>
              </a:rPr>
              <a:t>Конкуренция</a:t>
            </a:r>
            <a:r>
              <a:rPr lang="ru-RU" sz="1700" b="1" dirty="0" smtClean="0">
                <a:solidFill>
                  <a:srgbClr val="000066"/>
                </a:solidFill>
              </a:rPr>
              <a:t> - это решающий фактор повышения качества услуг социальной сферы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2843808" y="4581128"/>
            <a:ext cx="6120680" cy="1944216"/>
          </a:xfrm>
          <a:prstGeom prst="borderCallout2">
            <a:avLst>
              <a:gd name="adj1" fmla="val 65391"/>
              <a:gd name="adj2" fmla="val -402"/>
              <a:gd name="adj3" fmla="val 61252"/>
              <a:gd name="adj4" fmla="val -5117"/>
              <a:gd name="adj5" fmla="val -18846"/>
              <a:gd name="adj6" fmla="val -10582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Мы должны </a:t>
            </a:r>
            <a:r>
              <a:rPr lang="ru-RU" sz="1700" b="1" u="sng" dirty="0" smtClean="0">
                <a:solidFill>
                  <a:srgbClr val="000066"/>
                </a:solidFill>
              </a:rPr>
              <a:t>исключить дискриминацию </a:t>
            </a:r>
            <a:r>
              <a:rPr lang="ru-RU" sz="1700" b="1" dirty="0" smtClean="0">
                <a:solidFill>
                  <a:srgbClr val="000066"/>
                </a:solidFill>
              </a:rPr>
              <a:t>негосударственного сектора в социальной сфере,  убрать для него все барьеры. Подчеркну: не только законодательные, которые в основном сняты, но и те, что еще сохраняются, имею в виду организационные, административные. </a:t>
            </a:r>
          </a:p>
          <a:p>
            <a:r>
              <a:rPr lang="ru-RU" sz="1700" b="1" dirty="0" smtClean="0">
                <a:solidFill>
                  <a:srgbClr val="000066"/>
                </a:solidFill>
              </a:rPr>
              <a:t>Нужно обеспечить </a:t>
            </a:r>
            <a:r>
              <a:rPr lang="ru-RU" sz="1700" b="1" u="sng" dirty="0" smtClean="0">
                <a:solidFill>
                  <a:srgbClr val="000066"/>
                </a:solidFill>
              </a:rPr>
              <a:t>равный доступ </a:t>
            </a:r>
            <a:r>
              <a:rPr lang="ru-RU" sz="1700" b="1" dirty="0" smtClean="0">
                <a:solidFill>
                  <a:srgbClr val="000066"/>
                </a:solidFill>
              </a:rPr>
              <a:t>негосударственного сектора к финансовым ресурсам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Выноска 2 7"/>
          <p:cNvSpPr/>
          <p:nvPr/>
        </p:nvSpPr>
        <p:spPr>
          <a:xfrm>
            <a:off x="2843808" y="1139602"/>
            <a:ext cx="6120680" cy="1080120"/>
          </a:xfrm>
          <a:prstGeom prst="borderCallout2">
            <a:avLst>
              <a:gd name="adj1" fmla="val 12120"/>
              <a:gd name="adj2" fmla="val -580"/>
              <a:gd name="adj3" fmla="val 13936"/>
              <a:gd name="adj4" fmla="val -5295"/>
              <a:gd name="adj5" fmla="val 97242"/>
              <a:gd name="adj6" fmla="val -10404"/>
            </a:avLst>
          </a:prstGeom>
          <a:solidFill>
            <a:schemeClr val="bg1"/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В таких вопросах, как помощь пожилым людям и инвалидам, поддержка семей и детей, нужно больше доверять гражданскому обществу, некоммерческим организациям</a:t>
            </a:r>
            <a:endParaRPr lang="ru-RU" sz="1700" b="1" dirty="0">
              <a:solidFill>
                <a:srgbClr val="000066"/>
              </a:solidFill>
            </a:endParaRPr>
          </a:p>
        </p:txBody>
      </p:sp>
      <p:sp>
        <p:nvSpPr>
          <p:cNvPr id="9" name="Выноска 2 8"/>
          <p:cNvSpPr/>
          <p:nvPr/>
        </p:nvSpPr>
        <p:spPr>
          <a:xfrm>
            <a:off x="2843808" y="4991404"/>
            <a:ext cx="6120680" cy="1368152"/>
          </a:xfrm>
          <a:prstGeom prst="borderCallout2">
            <a:avLst>
              <a:gd name="adj1" fmla="val 65391"/>
              <a:gd name="adj2" fmla="val -402"/>
              <a:gd name="adj3" fmla="val 61252"/>
              <a:gd name="adj4" fmla="val -5117"/>
              <a:gd name="adj5" fmla="val -18846"/>
              <a:gd name="adj6" fmla="val -10582"/>
            </a:avLst>
          </a:prstGeom>
          <a:solidFill>
            <a:schemeClr val="bg1"/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Поэтапно направлять некоммерческим организациям </a:t>
            </a:r>
          </a:p>
          <a:p>
            <a:r>
              <a:rPr lang="ru-RU" sz="1700" b="1" u="sng" dirty="0" smtClean="0">
                <a:solidFill>
                  <a:srgbClr val="000066"/>
                </a:solidFill>
              </a:rPr>
              <a:t>до </a:t>
            </a:r>
            <a:r>
              <a:rPr lang="ru-RU" sz="1700" b="1" u="sng" dirty="0" smtClean="0">
                <a:solidFill>
                  <a:srgbClr val="00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</a:t>
            </a:r>
            <a:r>
              <a:rPr lang="ru-RU" sz="1700" b="1" u="sng" dirty="0" smtClean="0">
                <a:solidFill>
                  <a:srgbClr val="000066"/>
                </a:solidFill>
              </a:rPr>
              <a:t> процентов</a:t>
            </a:r>
            <a:r>
              <a:rPr lang="ru-RU" sz="1700" b="1" dirty="0" smtClean="0">
                <a:solidFill>
                  <a:srgbClr val="000066"/>
                </a:solidFill>
              </a:rPr>
              <a:t> средств региональных и муниципальных социальных программ, чтобы НКО могли участвовать в оказании социальных услуг, которые финансируются за </a:t>
            </a:r>
            <a:br>
              <a:rPr lang="ru-RU" sz="1700" b="1" dirty="0" smtClean="0">
                <a:solidFill>
                  <a:srgbClr val="000066"/>
                </a:solidFill>
              </a:rPr>
            </a:br>
            <a:r>
              <a:rPr lang="ru-RU" sz="1700" b="1" dirty="0" smtClean="0">
                <a:solidFill>
                  <a:srgbClr val="000066"/>
                </a:solidFill>
              </a:rPr>
              <a:t>счет бюджетов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2843808" y="3505091"/>
            <a:ext cx="6120680" cy="1296144"/>
          </a:xfrm>
          <a:prstGeom prst="borderCallout2">
            <a:avLst>
              <a:gd name="adj1" fmla="val 53605"/>
              <a:gd name="adj2" fmla="val 131"/>
              <a:gd name="adj3" fmla="val 53044"/>
              <a:gd name="adj4" fmla="val -5296"/>
              <a:gd name="adj5" fmla="val 21004"/>
              <a:gd name="adj6" fmla="val -10582"/>
            </a:avLst>
          </a:prstGeom>
          <a:solidFill>
            <a:schemeClr val="bg1"/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Для НКО, которые зарекомендовали себя как безупречные партнеры государства, будет установлен правовой статус </a:t>
            </a:r>
            <a:r>
              <a:rPr lang="ru-RU" sz="1700" b="1" u="sng" dirty="0" smtClean="0">
                <a:solidFill>
                  <a:srgbClr val="000066"/>
                </a:solidFill>
              </a:rPr>
              <a:t>«некоммерческая организация – исполнитель общественно полезных услуг»</a:t>
            </a:r>
            <a:r>
              <a:rPr lang="ru-RU" sz="1700" b="1" dirty="0" smtClean="0">
                <a:solidFill>
                  <a:srgbClr val="000066"/>
                </a:solidFill>
              </a:rPr>
              <a:t>, предоставлен ряд льгот и преференций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2843808" y="2435746"/>
            <a:ext cx="6120680" cy="890062"/>
          </a:xfrm>
          <a:prstGeom prst="borderCallout2">
            <a:avLst>
              <a:gd name="adj1" fmla="val 53605"/>
              <a:gd name="adj2" fmla="val 131"/>
              <a:gd name="adj3" fmla="val 53044"/>
              <a:gd name="adj4" fmla="val -5296"/>
              <a:gd name="adj5" fmla="val 96591"/>
              <a:gd name="adj6" fmla="val -11471"/>
            </a:avLst>
          </a:prstGeom>
          <a:solidFill>
            <a:schemeClr val="bg1"/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Будет запущена специальная программа президентских грантов для поддержки НКО, работающих в малых городах и селах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1511" y="1124744"/>
            <a:ext cx="2034226" cy="5256584"/>
          </a:xfrm>
          <a:prstGeom prst="rect">
            <a:avLst/>
          </a:prstGeom>
          <a:solidFill>
            <a:srgbClr val="FF0000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Послание Президента Российской Федерации </a:t>
            </a: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В.В. Путина Федеральному Собранию Российской Федерации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декабря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2015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Выноска 2 7"/>
          <p:cNvSpPr/>
          <p:nvPr/>
        </p:nvSpPr>
        <p:spPr>
          <a:xfrm>
            <a:off x="2843808" y="1268761"/>
            <a:ext cx="6120680" cy="1368151"/>
          </a:xfrm>
          <a:prstGeom prst="borderCallout2">
            <a:avLst>
              <a:gd name="adj1" fmla="val 12120"/>
              <a:gd name="adj2" fmla="val -580"/>
              <a:gd name="adj3" fmla="val 13936"/>
              <a:gd name="adj4" fmla="val -5295"/>
              <a:gd name="adj5" fmla="val 145279"/>
              <a:gd name="adj6" fmla="val -10560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Необходимо</a:t>
            </a:r>
            <a:r>
              <a:rPr lang="ru-RU" sz="1800" u="sng" dirty="0" smtClean="0">
                <a:solidFill>
                  <a:srgbClr val="0000CC"/>
                </a:solidFill>
              </a:rPr>
              <a:t> </a:t>
            </a:r>
            <a:r>
              <a:rPr lang="ru-RU" sz="1700" b="1" dirty="0" smtClean="0">
                <a:solidFill>
                  <a:srgbClr val="000066"/>
                </a:solidFill>
              </a:rPr>
              <a:t>снять все барьеры для развития </a:t>
            </a:r>
            <a:r>
              <a:rPr lang="ru-RU" sz="1700" b="1" dirty="0" err="1" smtClean="0">
                <a:solidFill>
                  <a:srgbClr val="000066"/>
                </a:solidFill>
              </a:rPr>
              <a:t>волонтёрства</a:t>
            </a:r>
            <a:r>
              <a:rPr lang="ru-RU" sz="1700" b="1" dirty="0" smtClean="0">
                <a:solidFill>
                  <a:srgbClr val="000066"/>
                </a:solidFill>
              </a:rPr>
              <a:t>, оказать всестороннюю помощь и социально ориентированным некоммерческим организациям. Основные решения здесь уже приняты.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1510" y="1196752"/>
            <a:ext cx="2034226" cy="5184576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Послание Президента Российской Федерации </a:t>
            </a: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В.В. Путина Федеральному Собранию Российской Федерации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декабря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2 9"/>
          <p:cNvSpPr/>
          <p:nvPr/>
        </p:nvSpPr>
        <p:spPr>
          <a:xfrm>
            <a:off x="2843808" y="2886844"/>
            <a:ext cx="6120680" cy="1190228"/>
          </a:xfrm>
          <a:prstGeom prst="borderCallout2">
            <a:avLst>
              <a:gd name="adj1" fmla="val 53605"/>
              <a:gd name="adj2" fmla="val 131"/>
              <a:gd name="adj3" fmla="val 53044"/>
              <a:gd name="adj4" fmla="val -5296"/>
              <a:gd name="adj5" fmla="val 49013"/>
              <a:gd name="adj6" fmla="val -10738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… не отдавать по привычке, по накатанной предпочтения исключительно казённым структурам, а по максимуму привлекать к исполнению социальных услуг и некоммерческие организации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2843808" y="4293096"/>
            <a:ext cx="6120680" cy="936104"/>
          </a:xfrm>
          <a:prstGeom prst="borderCallout2">
            <a:avLst>
              <a:gd name="adj1" fmla="val 65391"/>
              <a:gd name="adj2" fmla="val -402"/>
              <a:gd name="adj3" fmla="val 61252"/>
              <a:gd name="adj4" fmla="val -5117"/>
              <a:gd name="adj5" fmla="val -64634"/>
              <a:gd name="adj6" fmla="val -10426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Все мы заинтересованы в том, чтобы активный приход НКО в социальную сферу вёл к повышению её качества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2843808" y="5445224"/>
            <a:ext cx="6120680" cy="936104"/>
          </a:xfrm>
          <a:prstGeom prst="borderCallout2">
            <a:avLst>
              <a:gd name="adj1" fmla="val 65391"/>
              <a:gd name="adj2" fmla="val -402"/>
              <a:gd name="adj3" fmla="val 61252"/>
              <a:gd name="adj4" fmla="val -5117"/>
              <a:gd name="adj5" fmla="val -137895"/>
              <a:gd name="adj6" fmla="val -10426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ru-RU" sz="1700" b="1" dirty="0" smtClean="0">
                <a:solidFill>
                  <a:srgbClr val="000066"/>
                </a:solidFill>
              </a:rPr>
              <a:t>Нужно ценить взыскательную, заинтересованную, деятельную позицию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908720"/>
            <a:ext cx="8568952" cy="792088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Некоммерческая организация – исполнитель общественно </a:t>
            </a:r>
          </a:p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полезных услуг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2060848"/>
            <a:ext cx="8280920" cy="3600400"/>
          </a:xfrm>
          <a:prstGeom prst="roundRect">
            <a:avLst>
              <a:gd name="adj" fmla="val 7330"/>
            </a:avLst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>
              <a:spcAft>
                <a:spcPts val="300"/>
              </a:spcAft>
            </a:pP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Под НКО - исполнителем общественно полезных услуг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(НКО-ИОПУ)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понимается СОНКО, которая:</a:t>
            </a:r>
          </a:p>
          <a:p>
            <a:pPr>
              <a:spcAft>
                <a:spcPts val="300"/>
              </a:spcAft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1) на протяжении одного года и более оказывает общественно </a:t>
            </a:r>
          </a:p>
          <a:p>
            <a:pPr>
              <a:spcAft>
                <a:spcPts val="300"/>
              </a:spcAft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полезные услуги надлежащего качества, </a:t>
            </a:r>
          </a:p>
          <a:p>
            <a:pPr>
              <a:spcAft>
                <a:spcPts val="300"/>
              </a:spcAft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2) не является некоммерческой организацией, выполняющей функции иностранного агента, </a:t>
            </a:r>
          </a:p>
          <a:p>
            <a:pPr>
              <a:spcAft>
                <a:spcPts val="300"/>
              </a:spcAft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3) не имеет задолженностей по налогам и сборам, иным предусмотренным законодательством Российской Федерации обязательным платежам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908720"/>
            <a:ext cx="8568952" cy="1152128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Документы стратегического планирования по обеспечению 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доступа негосударственных организаций к предоставлению </a:t>
            </a:r>
            <a:br>
              <a:rPr lang="ru-RU" sz="2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услуг в социальной сфере в Российской Федерации 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763196" y="4797152"/>
            <a:ext cx="7920880" cy="1800200"/>
          </a:xfrm>
          <a:prstGeom prst="borderCallout2">
            <a:avLst>
              <a:gd name="adj1" fmla="val 11418"/>
              <a:gd name="adj2" fmla="val 37"/>
              <a:gd name="adj3" fmla="val 11565"/>
              <a:gd name="adj4" fmla="val -4406"/>
              <a:gd name="adj5" fmla="val -64616"/>
              <a:gd name="adj6" fmla="val -4453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ru-RU" sz="1900" b="1" dirty="0" smtClean="0">
                <a:solidFill>
                  <a:srgbClr val="FF0000"/>
                </a:solidFill>
              </a:rPr>
              <a:t>Комплекс мер</a:t>
            </a:r>
            <a:r>
              <a:rPr lang="ru-RU" sz="1900" b="1" dirty="0" smtClean="0">
                <a:solidFill>
                  <a:srgbClr val="000066"/>
                </a:solidFill>
              </a:rPr>
              <a:t>, направленных на обеспечение поэтапного доступа социально ориентированных некоммерческих организаций, осуществляющих деятельность в социальной сфере, к бюджетным средствам, выделяемым на предоставление социальных услуг населению, на 2016 – 2020 годы </a:t>
            </a:r>
            <a:r>
              <a:rPr lang="ru-RU" sz="1800" dirty="0" smtClean="0">
                <a:solidFill>
                  <a:srgbClr val="000066"/>
                </a:solidFill>
              </a:rPr>
              <a:t>(утвержден 23 мая 2016 года Заместителем Председателя Правительства Российской Федерации О.Ю. </a:t>
            </a:r>
            <a:r>
              <a:rPr lang="ru-RU" sz="1800" dirty="0" err="1" smtClean="0">
                <a:solidFill>
                  <a:srgbClr val="000066"/>
                </a:solidFill>
              </a:rPr>
              <a:t>Голодец</a:t>
            </a:r>
            <a:r>
              <a:rPr lang="ru-RU" sz="1800" dirty="0" smtClean="0">
                <a:solidFill>
                  <a:srgbClr val="000066"/>
                </a:solidFill>
              </a:rPr>
              <a:t>) 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756937" y="3356992"/>
            <a:ext cx="7920880" cy="1255762"/>
          </a:xfrm>
          <a:prstGeom prst="borderCallout2">
            <a:avLst>
              <a:gd name="adj1" fmla="val 22675"/>
              <a:gd name="adj2" fmla="val -33"/>
              <a:gd name="adj3" fmla="val 22102"/>
              <a:gd name="adj4" fmla="val -4414"/>
              <a:gd name="adj5" fmla="val -150815"/>
              <a:gd name="adj6" fmla="val -4415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900" b="1" dirty="0" smtClean="0">
                <a:solidFill>
                  <a:srgbClr val="000066"/>
                </a:solidFill>
              </a:rPr>
              <a:t>План мероприятий (</a:t>
            </a:r>
            <a:r>
              <a:rPr lang="ru-RU" sz="1900" b="1" dirty="0" smtClean="0">
                <a:solidFill>
                  <a:srgbClr val="FF0000"/>
                </a:solidFill>
              </a:rPr>
              <a:t>«дорожная карта»</a:t>
            </a:r>
            <a:r>
              <a:rPr lang="ru-RU" sz="1900" b="1" dirty="0" smtClean="0">
                <a:solidFill>
                  <a:srgbClr val="000066"/>
                </a:solidFill>
              </a:rPr>
              <a:t>) «Поддержка доступа негосударственных организаций к предоставлению услуг в социальной сфере»</a:t>
            </a:r>
            <a:r>
              <a:rPr lang="ru-RU" sz="1800" b="1" dirty="0" smtClean="0">
                <a:solidFill>
                  <a:srgbClr val="000066"/>
                </a:solidFill>
              </a:rPr>
              <a:t> </a:t>
            </a:r>
            <a:r>
              <a:rPr lang="ru-RU" sz="1800" dirty="0" smtClean="0">
                <a:solidFill>
                  <a:srgbClr val="000066"/>
                </a:solidFill>
              </a:rPr>
              <a:t>(утвержден распоряжением Правительства Российской Федерации от 8 июня 2016 года № 1144-р)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755576" y="2282603"/>
            <a:ext cx="7920880" cy="936000"/>
          </a:xfrm>
          <a:prstGeom prst="borderCallout2">
            <a:avLst>
              <a:gd name="adj1" fmla="val 22675"/>
              <a:gd name="adj2" fmla="val -33"/>
              <a:gd name="adj3" fmla="val 22102"/>
              <a:gd name="adj4" fmla="val -4414"/>
              <a:gd name="adj5" fmla="val -25000"/>
              <a:gd name="adj6" fmla="val -4432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ctr"/>
          <a:lstStyle/>
          <a:p>
            <a:r>
              <a:rPr lang="ru-RU" sz="1900" b="1" dirty="0" smtClean="0">
                <a:solidFill>
                  <a:srgbClr val="FF0000"/>
                </a:solidFill>
              </a:rPr>
              <a:t>Стандарт развития конкуренции </a:t>
            </a:r>
            <a:r>
              <a:rPr lang="ru-RU" sz="1900" b="1" dirty="0" smtClean="0">
                <a:solidFill>
                  <a:srgbClr val="000066"/>
                </a:solidFill>
              </a:rPr>
              <a:t>в субъектах Российской Федерации </a:t>
            </a:r>
            <a:r>
              <a:rPr lang="ru-RU" sz="1800" dirty="0" smtClean="0">
                <a:solidFill>
                  <a:srgbClr val="000066"/>
                </a:solidFill>
              </a:rPr>
              <a:t>(утвержден распоряжением Правительства Российской Федерации от </a:t>
            </a:r>
          </a:p>
          <a:p>
            <a:r>
              <a:rPr lang="ru-RU" sz="1800" dirty="0" smtClean="0">
                <a:solidFill>
                  <a:srgbClr val="000066"/>
                </a:solidFill>
              </a:rPr>
              <a:t>5 сентября 2015 года № 1738-р)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1071855"/>
            <a:ext cx="8568952" cy="585065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Комплекс мер и «Дорожная карта» предусматривают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632223" y="2010055"/>
            <a:ext cx="2394790" cy="2347165"/>
          </a:xfrm>
          <a:prstGeom prst="borderCallout2">
            <a:avLst>
              <a:gd name="adj1" fmla="val 11636"/>
              <a:gd name="adj2" fmla="val 96"/>
              <a:gd name="adj3" fmla="val 11565"/>
              <a:gd name="adj4" fmla="val -10943"/>
              <a:gd name="adj5" fmla="val -16730"/>
              <a:gd name="adj6" fmla="val -10921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ru-RU" sz="2000" b="1" dirty="0" err="1" smtClean="0">
                <a:solidFill>
                  <a:srgbClr val="000066"/>
                </a:solidFill>
              </a:rPr>
              <a:t>Межсекторальные</a:t>
            </a:r>
            <a:r>
              <a:rPr lang="ru-RU" sz="2000" b="1" dirty="0" smtClean="0">
                <a:solidFill>
                  <a:srgbClr val="000066"/>
                </a:solidFill>
              </a:rPr>
              <a:t> меры поддержки негосударственных организаций по всем отраслям социальной </a:t>
            </a:r>
          </a:p>
          <a:p>
            <a:r>
              <a:rPr lang="ru-RU" sz="2000" b="1" dirty="0" smtClean="0">
                <a:solidFill>
                  <a:srgbClr val="000066"/>
                </a:solidFill>
              </a:rPr>
              <a:t>сферы</a:t>
            </a:r>
            <a:endParaRPr lang="ru-RU" sz="1200" dirty="0" smtClean="0">
              <a:solidFill>
                <a:srgbClr val="000066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01870" y="1971954"/>
            <a:ext cx="5436000" cy="540000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налоговых льгот и </a:t>
            </a:r>
            <a:b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имущественной поддержки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656565" y="4627250"/>
            <a:ext cx="2385265" cy="1610062"/>
          </a:xfrm>
          <a:prstGeom prst="borderCallout2">
            <a:avLst>
              <a:gd name="adj1" fmla="val 10330"/>
              <a:gd name="adj2" fmla="val -177"/>
              <a:gd name="adj3" fmla="val 10585"/>
              <a:gd name="adj4" fmla="val -11215"/>
              <a:gd name="adj5" fmla="val -157320"/>
              <a:gd name="adj6" fmla="val -12005"/>
            </a:avLst>
          </a:prstGeom>
          <a:solidFill>
            <a:schemeClr val="bg1"/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scene3d>
            <a:camera prst="orthographicFront"/>
            <a:lightRig rig="two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ru-RU" sz="2000" b="1" dirty="0" smtClean="0">
                <a:solidFill>
                  <a:srgbClr val="000066"/>
                </a:solidFill>
              </a:rPr>
              <a:t>Меры поддержки </a:t>
            </a:r>
          </a:p>
          <a:p>
            <a:r>
              <a:rPr lang="ru-RU" sz="2000" b="1" dirty="0" smtClean="0">
                <a:solidFill>
                  <a:srgbClr val="000066"/>
                </a:solidFill>
              </a:rPr>
              <a:t>в приоритетных отраслях социальной </a:t>
            </a:r>
          </a:p>
          <a:p>
            <a:r>
              <a:rPr lang="ru-RU" sz="2000" b="1" dirty="0" smtClean="0">
                <a:solidFill>
                  <a:srgbClr val="000066"/>
                </a:solidFill>
              </a:rPr>
              <a:t>сферы</a:t>
            </a:r>
            <a:endParaRPr lang="ru-RU" sz="2000" dirty="0" smtClean="0">
              <a:solidFill>
                <a:srgbClr val="000066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46873" y="5204426"/>
            <a:ext cx="2556000" cy="396000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1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46875" y="4631483"/>
            <a:ext cx="2556000" cy="396000"/>
          </a:xfrm>
          <a:prstGeom prst="roundRect">
            <a:avLst/>
          </a:prstGeom>
          <a:solidFill>
            <a:srgbClr val="CCFFCC"/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sz="1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46875" y="5769304"/>
            <a:ext cx="2556000" cy="396000"/>
          </a:xfrm>
          <a:prstGeom prst="roundRect">
            <a:avLst/>
          </a:prstGeom>
          <a:solidFill>
            <a:srgbClr val="FFFF99">
              <a:alpha val="87000"/>
            </a:srgbClr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1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27195" y="5482345"/>
            <a:ext cx="2520279" cy="585065"/>
          </a:xfrm>
          <a:prstGeom prst="roundRect">
            <a:avLst/>
          </a:prstGeom>
          <a:solidFill>
            <a:srgbClr val="FFCCFF">
              <a:alpha val="49000"/>
            </a:srgbClr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</a:p>
          <a:p>
            <a:pPr algn="ctr"/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защита</a:t>
            </a:r>
            <a:endParaRPr lang="ru-RU" sz="1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27195" y="4762265"/>
            <a:ext cx="2520279" cy="599300"/>
          </a:xfrm>
          <a:prstGeom prst="roundRect">
            <a:avLst/>
          </a:prstGeom>
          <a:solidFill>
            <a:srgbClr val="FFE8C5">
              <a:alpha val="82000"/>
            </a:srgbClr>
          </a:soli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Физическая культура </a:t>
            </a:r>
          </a:p>
          <a:p>
            <a:pPr algn="ctr"/>
            <a:r>
              <a:rPr lang="ru-RU" sz="1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спорт</a:t>
            </a:r>
            <a:endParaRPr lang="ru-RU" sz="1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6199" y="2580221"/>
            <a:ext cx="5436000" cy="540000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17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бизнес-инкубаторов</a:t>
            </a:r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ресурсных центров, центров инноваций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3427" y="3196614"/>
            <a:ext cx="5436000" cy="540000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Развитие социального предпринимательства, государственно-частного партнерства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32547" y="3805127"/>
            <a:ext cx="5436000" cy="540000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поддержки органам </a:t>
            </a:r>
            <a:b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037637" y="2241954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041830" y="2827050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041830" y="3412115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041830" y="4042185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058762" y="4843809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061477" y="5392335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069943" y="5915463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054529" y="5109617"/>
            <a:ext cx="3272666" cy="0"/>
          </a:xfrm>
          <a:prstGeom prst="straightConnector1">
            <a:avLst/>
          </a:prstGeom>
          <a:ln w="2222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064932" y="5681415"/>
            <a:ext cx="3262263" cy="16932"/>
          </a:xfrm>
          <a:prstGeom prst="straightConnector1">
            <a:avLst/>
          </a:prstGeom>
          <a:ln w="2222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395536" y="4581128"/>
            <a:ext cx="8280000" cy="1584176"/>
          </a:xfrm>
          <a:prstGeom prst="roundRect">
            <a:avLst>
              <a:gd name="adj" fmla="val 14942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Постановление Правительства Омской области от 18 января 2017 года № 5-п </a:t>
            </a:r>
            <a:r>
              <a:rPr lang="ru-RU" sz="1900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«Об утверждении Порядка предоставления субсидий в сфере социальной политики юридическим лицам (за исключением государственных (муниципальных) учреждений) и </a:t>
            </a:r>
            <a:br>
              <a:rPr lang="ru-RU" sz="1900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</a:br>
            <a:r>
              <a:rPr lang="ru-RU" sz="1900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индивидуальным предпринимателям»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908720"/>
            <a:ext cx="8280920" cy="2232248"/>
          </a:xfrm>
          <a:prstGeom prst="roundRect">
            <a:avLst>
              <a:gd name="adj" fmla="val 13253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Постановление Правительства Омской области от 6 апреля </a:t>
            </a:r>
          </a:p>
          <a:p>
            <a:pPr algn="ctr"/>
            <a:r>
              <a:rPr lang="ru-RU" sz="19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2016 года № 90-п </a:t>
            </a:r>
            <a:r>
              <a:rPr lang="ru-RU" sz="1900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«Об утверждении Порядка выплаты компенсации поставщику или поставщикам социальных услуг, которые включены в реестр поставщиков социальных услуг Омской области, но не участвуют в выполнении государственного задания (заказа), при получении у них гражданином социальных услуг, предусмотренных индивидуальной программой предоставления социальных услуг»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5061" y="3284984"/>
            <a:ext cx="8280000" cy="11521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00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В областном реестре поставщиков социальных услуг </a:t>
            </a:r>
            <a:br>
              <a:rPr lang="ru-RU" sz="20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16</a:t>
            </a:r>
            <a:r>
              <a:rPr lang="ru-RU" sz="20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 негосударственных поставщиков социальных услуг, </a:t>
            </a:r>
            <a:br>
              <a:rPr lang="ru-RU" sz="20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ea typeface="Verdana" pitchFamily="34" charset="0"/>
                <a:cs typeface="Times New Roman" pitchFamily="18" charset="0"/>
              </a:rPr>
              <a:t>в том числе </a:t>
            </a:r>
            <a:r>
              <a:rPr lang="ru-RU" sz="2000" b="1" dirty="0" smtClean="0">
                <a:solidFill>
                  <a:srgbClr val="FF0000"/>
                </a:solidFill>
                <a:ea typeface="Verdana" pitchFamily="34" charset="0"/>
                <a:cs typeface="Times New Roman" pitchFamily="18" charset="0"/>
              </a:rPr>
              <a:t>8 СОНКО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827711"/>
            <a:ext cx="8568952" cy="585065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Поддержка СОНКО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628800"/>
            <a:ext cx="8352928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ФИНАНСОВАЯ ПОДДЕРЖКА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988840"/>
            <a:ext cx="4320480" cy="1656184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ru-RU" sz="1500" dirty="0" smtClean="0">
              <a:solidFill>
                <a:schemeClr val="tx1"/>
              </a:solidFill>
            </a:endParaRPr>
          </a:p>
          <a:p>
            <a:r>
              <a:rPr lang="ru-RU" sz="1700" dirty="0" smtClean="0">
                <a:solidFill>
                  <a:schemeClr val="tx1"/>
                </a:solidFill>
              </a:rPr>
              <a:t>Представление субсидии  СОНКО на: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- осуществление мероприятий; 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- реализацию социально значимых проектов (программ); 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- направление работников на повышение квалификации</a:t>
            </a:r>
          </a:p>
          <a:p>
            <a:pPr algn="ctr"/>
            <a:endParaRPr lang="ru-RU" sz="1500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932040" y="1986637"/>
            <a:ext cx="3816424" cy="1631216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общий объем финансирования −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более 33,98 млн. руб.;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заключено 147 соглашений;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реализуется 280 мероприятий и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30 социально значимых проектов (программ)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3717032"/>
            <a:ext cx="4320480" cy="864096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ru-RU" sz="1500" dirty="0" smtClean="0">
              <a:solidFill>
                <a:schemeClr val="tx1"/>
              </a:solidFill>
            </a:endParaRPr>
          </a:p>
          <a:p>
            <a:r>
              <a:rPr lang="ru-RU" sz="1700" dirty="0" smtClean="0">
                <a:solidFill>
                  <a:schemeClr val="tx1"/>
                </a:solidFill>
              </a:rPr>
              <a:t>Предоставление субсидий муниципальным </a:t>
            </a:r>
            <a:br>
              <a:rPr lang="ru-RU" sz="1700" dirty="0" smtClean="0">
                <a:solidFill>
                  <a:schemeClr val="tx1"/>
                </a:solidFill>
              </a:rPr>
            </a:br>
            <a:r>
              <a:rPr lang="ru-RU" sz="1700" dirty="0" smtClean="0">
                <a:solidFill>
                  <a:schemeClr val="tx1"/>
                </a:solidFill>
              </a:rPr>
              <a:t>районам Омской области на оказание финансовой поддержки СОНКО</a:t>
            </a:r>
          </a:p>
          <a:p>
            <a:pPr algn="ctr"/>
            <a:endParaRPr lang="ru-RU" sz="15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3717032"/>
            <a:ext cx="3816424" cy="864096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 объем финансирования − 2 млн. руб.;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планируется предоставление поддержки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19 районам Омской области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5536" y="1916832"/>
            <a:ext cx="0" cy="2376264"/>
          </a:xfrm>
          <a:prstGeom prst="line">
            <a:avLst/>
          </a:prstGeom>
          <a:ln cap="sq" cmpd="dbl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536" y="2780928"/>
            <a:ext cx="14401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5536" y="4293096"/>
            <a:ext cx="14401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39552" y="5085184"/>
            <a:ext cx="8208912" cy="792088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 Омской региональной общественной организации детей-инвалидов и их родителей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"Дети-Ангелы"  </a:t>
            </a:r>
            <a:r>
              <a:rPr lang="ru-RU" sz="1600" i="1" dirty="0" smtClean="0">
                <a:solidFill>
                  <a:schemeClr val="tx1"/>
                </a:solidFill>
              </a:rPr>
              <a:t>(площадь 123,6 кв.м);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 Омской региональной общественной организации "Планета друзей" </a:t>
            </a:r>
            <a:r>
              <a:rPr lang="ru-RU" sz="1600" i="1" dirty="0" smtClean="0">
                <a:solidFill>
                  <a:schemeClr val="tx1"/>
                </a:solidFill>
              </a:rPr>
              <a:t>(площадь 393,6 кв.м)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4725144"/>
            <a:ext cx="8352928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ИМУЩЕСТВЕННАЯ ПОДДЕРЖКА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95536" y="5013176"/>
            <a:ext cx="0" cy="43204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5536" y="5445224"/>
            <a:ext cx="14401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95536" y="5949280"/>
            <a:ext cx="8352928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ИНФОРМАЦИОННАЯ ПОДДЕРЖКА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5582"/>
            <a:ext cx="9144000" cy="292494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960440"/>
          </a:xfrm>
          <a:ln>
            <a:noFill/>
          </a:ln>
          <a:effectLst/>
        </p:spPr>
        <p:txBody>
          <a:bodyPr/>
          <a:lstStyle/>
          <a:p>
            <a:r>
              <a:rPr lang="ru-RU" sz="3400" b="1" kern="1200" dirty="0" smtClean="0">
                <a:solidFill>
                  <a:srgbClr val="000099"/>
                </a:solidFill>
                <a:latin typeface="Book Antiqua" pitchFamily="18" charset="0"/>
                <a:ea typeface="+mn-ea"/>
                <a:cs typeface="Aharoni" pitchFamily="2" charset="-79"/>
              </a:rPr>
              <a:t>Особенности привлечения социально ориентированных некоммерческих организаций к предоставлению </a:t>
            </a:r>
            <a:br>
              <a:rPr lang="ru-RU" sz="3400" b="1" kern="1200" dirty="0" smtClean="0">
                <a:solidFill>
                  <a:srgbClr val="000099"/>
                </a:solidFill>
                <a:latin typeface="Book Antiqua" pitchFamily="18" charset="0"/>
                <a:ea typeface="+mn-ea"/>
                <a:cs typeface="Aharoni" pitchFamily="2" charset="-79"/>
              </a:rPr>
            </a:br>
            <a:r>
              <a:rPr lang="ru-RU" sz="3400" b="1" kern="1200" dirty="0" smtClean="0">
                <a:solidFill>
                  <a:srgbClr val="000099"/>
                </a:solidFill>
                <a:latin typeface="Book Antiqua" pitchFamily="18" charset="0"/>
                <a:ea typeface="+mn-ea"/>
                <a:cs typeface="Aharoni" pitchFamily="2" charset="-79"/>
              </a:rPr>
              <a:t>услуг в социальной сфере </a:t>
            </a:r>
            <a:r>
              <a:rPr lang="ru-RU" sz="3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3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Ваганова Ирина Анатольевна  </a:t>
            </a:r>
            <a:br>
              <a:rPr lang="ru-RU" sz="28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ru-RU" sz="23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начальник аналитического отдела Министерства труда </a:t>
            </a:r>
            <a:br>
              <a:rPr lang="ru-RU" sz="23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ru-RU" sz="23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и социального развития Омской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191"/>
            <a:ext cx="9144000" cy="825996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9" name="Picture 9" descr="министерство_итог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978" y="64782"/>
            <a:ext cx="832235" cy="733830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9745" r="10293"/>
          <a:stretch>
            <a:fillRect/>
          </a:stretch>
        </p:blipFill>
        <p:spPr>
          <a:xfrm>
            <a:off x="50736" y="5169004"/>
            <a:ext cx="1655172" cy="162000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 descr="D:\Общая\БАЗА МАТЕРИАЛОВ-УАМО\__Соцстолица\_Форумы, конференции, саммиты\ФОРУМ_Соц активность_2014_10_17-18\Фото\Фото на печать\DST_8185.JPG"/>
          <p:cNvPicPr>
            <a:picLocks noChangeAspect="1"/>
          </p:cNvPicPr>
          <p:nvPr/>
        </p:nvPicPr>
        <p:blipFill>
          <a:blip r:embed="rId6" cstate="print"/>
          <a:srcRect l="19584" t="4347" b="2211"/>
          <a:stretch>
            <a:fillRect/>
          </a:stretch>
        </p:blipFill>
        <p:spPr bwMode="auto">
          <a:xfrm>
            <a:off x="1776290" y="5170811"/>
            <a:ext cx="2006797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 descr="D:\Общая\БАЗА МАТЕРИАЛОВ-УАМО\__Соцстолица\фото для календаря\11-Олдушка (выставка)-3.JPG"/>
          <p:cNvPicPr>
            <a:picLocks noChangeAspect="1"/>
          </p:cNvPicPr>
          <p:nvPr/>
        </p:nvPicPr>
        <p:blipFill>
          <a:blip r:embed="rId7" cstate="print"/>
          <a:srcRect r="28940" b="2211"/>
          <a:stretch>
            <a:fillRect/>
          </a:stretch>
        </p:blipFill>
        <p:spPr bwMode="auto">
          <a:xfrm>
            <a:off x="7420703" y="5165486"/>
            <a:ext cx="1690352" cy="1620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Рисунок 16" descr="D:\Общая\БАЗА МАТЕРИАЛОВ-УАМО\__Соцстолица\_Форумы, конференции, саммиты\ФОРУМ_Соц активность_2014_10_17-18\Фото\Фото на печать\DST_9066.JPG"/>
          <p:cNvPicPr>
            <a:picLocks noChangeAspect="1"/>
          </p:cNvPicPr>
          <p:nvPr/>
        </p:nvPicPr>
        <p:blipFill>
          <a:blip r:embed="rId8" cstate="print"/>
          <a:srcRect l="4187" t="34403"/>
          <a:stretch>
            <a:fillRect/>
          </a:stretch>
        </p:blipFill>
        <p:spPr bwMode="auto">
          <a:xfrm>
            <a:off x="3842395" y="5161384"/>
            <a:ext cx="3525461" cy="1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99592" y="1599178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000" dirty="0" smtClean="0"/>
              <a:t>  </a:t>
            </a:r>
            <a:r>
              <a:rPr lang="ru-RU" altLang="ru-RU" sz="2100" b="1" dirty="0" smtClean="0">
                <a:solidFill>
                  <a:srgbClr val="000099"/>
                </a:solidFill>
              </a:rPr>
              <a:t>Гражданский </a:t>
            </a:r>
            <a:r>
              <a:rPr lang="ru-RU" altLang="ru-RU" sz="2100" b="1" dirty="0">
                <a:solidFill>
                  <a:srgbClr val="000099"/>
                </a:solidFill>
              </a:rPr>
              <a:t>кодекс </a:t>
            </a:r>
            <a:r>
              <a:rPr lang="ru-RU" altLang="ru-RU" sz="2100" b="1" dirty="0" smtClean="0">
                <a:solidFill>
                  <a:srgbClr val="000099"/>
                </a:solidFill>
              </a:rPr>
              <a:t>Российской Федерации</a:t>
            </a:r>
            <a:endParaRPr lang="ru-RU" altLang="ru-RU" sz="2100" b="1" dirty="0">
              <a:solidFill>
                <a:srgbClr val="000099"/>
              </a:solidFill>
            </a:endParaRP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000099"/>
                </a:solidFill>
              </a:rPr>
              <a:t>  Налоговый кодекс Российской Федерации</a:t>
            </a:r>
            <a:endParaRPr lang="ru-RU" altLang="ru-RU" sz="2100" b="1" dirty="0">
              <a:solidFill>
                <a:srgbClr val="000099"/>
              </a:solidFill>
            </a:endParaRP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000099"/>
                </a:solidFill>
              </a:rPr>
              <a:t>  Трудовой кодекс Российской Федерации</a:t>
            </a:r>
            <a:endParaRPr lang="ru-RU" altLang="ru-RU" sz="2100" b="1" dirty="0">
              <a:solidFill>
                <a:srgbClr val="000099"/>
              </a:solidFill>
            </a:endParaRP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FF0000"/>
                </a:solidFill>
              </a:rPr>
              <a:t>  Федеральный закон </a:t>
            </a:r>
            <a:r>
              <a:rPr lang="ru-RU" altLang="ru-RU" sz="2100" b="1" dirty="0">
                <a:solidFill>
                  <a:srgbClr val="FF0000"/>
                </a:solidFill>
              </a:rPr>
              <a:t>«О некоммерческих организациях»</a:t>
            </a: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000099"/>
                </a:solidFill>
              </a:rPr>
              <a:t>  Федеральный закон «Об </a:t>
            </a:r>
            <a:r>
              <a:rPr lang="ru-RU" altLang="ru-RU" sz="2100" b="1" dirty="0">
                <a:solidFill>
                  <a:srgbClr val="000099"/>
                </a:solidFill>
              </a:rPr>
              <a:t>общественных объединениях»</a:t>
            </a: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000099"/>
                </a:solidFill>
              </a:rPr>
              <a:t>  Федеральный закон «О </a:t>
            </a:r>
            <a:r>
              <a:rPr lang="ru-RU" altLang="ru-RU" sz="2100" b="1" dirty="0">
                <a:solidFill>
                  <a:srgbClr val="000099"/>
                </a:solidFill>
              </a:rPr>
              <a:t>благотворительной деятельности </a:t>
            </a:r>
            <a:r>
              <a:rPr lang="ru-RU" altLang="ru-RU" sz="2100" b="1" dirty="0" smtClean="0">
                <a:solidFill>
                  <a:srgbClr val="000099"/>
                </a:solidFill>
              </a:rPr>
              <a:t/>
            </a:r>
            <a:br>
              <a:rPr lang="ru-RU" altLang="ru-RU" sz="2100" b="1" dirty="0" smtClean="0">
                <a:solidFill>
                  <a:srgbClr val="000099"/>
                </a:solidFill>
              </a:rPr>
            </a:br>
            <a:r>
              <a:rPr lang="ru-RU" altLang="ru-RU" sz="2100" b="1" dirty="0" smtClean="0">
                <a:solidFill>
                  <a:srgbClr val="000099"/>
                </a:solidFill>
              </a:rPr>
              <a:t>и </a:t>
            </a:r>
            <a:r>
              <a:rPr lang="ru-RU" altLang="ru-RU" sz="2100" b="1" dirty="0">
                <a:solidFill>
                  <a:srgbClr val="000099"/>
                </a:solidFill>
              </a:rPr>
              <a:t>благотворительных организациях»</a:t>
            </a: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000099"/>
                </a:solidFill>
              </a:rPr>
              <a:t>  иные федеральные законы</a:t>
            </a:r>
            <a:endParaRPr lang="ru-RU" altLang="ru-RU" sz="2100" b="1" dirty="0">
              <a:solidFill>
                <a:srgbClr val="000099"/>
              </a:solidFill>
            </a:endParaRP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000099"/>
                </a:solidFill>
              </a:rPr>
              <a:t>  постановления Правительства Российской Федерации, </a:t>
            </a:r>
            <a:br>
              <a:rPr lang="ru-RU" altLang="ru-RU" sz="2100" b="1" dirty="0" smtClean="0">
                <a:solidFill>
                  <a:srgbClr val="000099"/>
                </a:solidFill>
              </a:rPr>
            </a:br>
            <a:r>
              <a:rPr lang="ru-RU" altLang="ru-RU" sz="2100" b="1" dirty="0" smtClean="0">
                <a:solidFill>
                  <a:srgbClr val="000099"/>
                </a:solidFill>
              </a:rPr>
              <a:t>иные подзаконные акты</a:t>
            </a:r>
            <a:endParaRPr lang="ru-RU" altLang="ru-RU" sz="2100" b="1" dirty="0">
              <a:solidFill>
                <a:srgbClr val="000099"/>
              </a:solidFill>
            </a:endParaRPr>
          </a:p>
          <a:p>
            <a:pPr>
              <a:spcAft>
                <a:spcPts val="300"/>
              </a:spcAft>
              <a:buFont typeface="Wingdings" pitchFamily="2" charset="2"/>
              <a:buChar char="ü"/>
            </a:pPr>
            <a:r>
              <a:rPr lang="ru-RU" altLang="ru-RU" sz="2100" b="1" dirty="0" smtClean="0">
                <a:solidFill>
                  <a:srgbClr val="000099"/>
                </a:solidFill>
              </a:rPr>
              <a:t>  региональные и муниципальные нормативные правовые акты</a:t>
            </a:r>
            <a:endParaRPr lang="ru-RU" altLang="ru-RU" sz="2100" b="1" dirty="0">
              <a:solidFill>
                <a:srgbClr val="00009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6515" y="836712"/>
            <a:ext cx="8730970" cy="720080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Деятельность некоммерческих организаций регулируют: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75903" y="1071855"/>
            <a:ext cx="8568952" cy="585065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marL="0" indent="0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Федеральный закон «О некоммерческих организациях»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844824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Некоммерческой организацией  (НКО) </a:t>
            </a:r>
            <a:r>
              <a:rPr lang="ru-RU" sz="2000" b="1" dirty="0" smtClean="0">
                <a:solidFill>
                  <a:srgbClr val="000099"/>
                </a:solidFill>
                <a:latin typeface="+mn-lt"/>
              </a:rPr>
              <a:t>является организация, не имеющая извлечение прибыли в качестве основной цели своей </a:t>
            </a:r>
            <a:r>
              <a:rPr lang="ru-RU" sz="2000" b="1" dirty="0" err="1" smtClean="0">
                <a:solidFill>
                  <a:srgbClr val="000099"/>
                </a:solidFill>
                <a:latin typeface="+mn-lt"/>
              </a:rPr>
              <a:t>деятель-ности</a:t>
            </a:r>
            <a:r>
              <a:rPr lang="ru-RU" sz="2000" b="1" dirty="0" smtClean="0">
                <a:solidFill>
                  <a:srgbClr val="000099"/>
                </a:solidFill>
                <a:latin typeface="+mn-lt"/>
              </a:rPr>
              <a:t> и не распределяющая полученную прибыль между участниками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106703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Социально ориентированными НКО (СОНКО)</a:t>
            </a:r>
            <a:r>
              <a:rPr lang="ru-RU" sz="2000" b="1" dirty="0" smtClean="0">
                <a:solidFill>
                  <a:srgbClr val="000099"/>
                </a:solidFill>
                <a:latin typeface="+mn-lt"/>
              </a:rPr>
              <a:t> признаются НКО, созданные в предусмотренных Федеральным законом  </a:t>
            </a:r>
            <a:r>
              <a:rPr lang="ru-RU" sz="2000" b="1" dirty="0" smtClean="0">
                <a:solidFill>
                  <a:srgbClr val="000099"/>
                </a:solidFill>
                <a:cs typeface="Times New Roman" pitchFamily="18" charset="0"/>
              </a:rPr>
              <a:t>«О </a:t>
            </a:r>
            <a:r>
              <a:rPr lang="ru-RU" sz="2000" b="1" dirty="0" err="1" smtClean="0">
                <a:solidFill>
                  <a:srgbClr val="000099"/>
                </a:solidFill>
                <a:cs typeface="Times New Roman" pitchFamily="18" charset="0"/>
              </a:rPr>
              <a:t>некоммерчес-ких</a:t>
            </a:r>
            <a:r>
              <a:rPr lang="ru-RU" sz="2000" b="1" dirty="0" smtClean="0">
                <a:solidFill>
                  <a:srgbClr val="000099"/>
                </a:solidFill>
                <a:cs typeface="Times New Roman" pitchFamily="18" charset="0"/>
              </a:rPr>
              <a:t> организациях»  </a:t>
            </a:r>
            <a:r>
              <a:rPr lang="ru-RU" sz="2000" b="1" dirty="0" smtClean="0">
                <a:solidFill>
                  <a:srgbClr val="000099"/>
                </a:solidFill>
                <a:latin typeface="+mn-lt"/>
              </a:rPr>
              <a:t>формах </a:t>
            </a:r>
            <a:r>
              <a:rPr lang="ru-RU" sz="2000" dirty="0" smtClean="0">
                <a:solidFill>
                  <a:srgbClr val="000099"/>
                </a:solidFill>
                <a:latin typeface="+mn-lt"/>
              </a:rPr>
              <a:t>(за исключением государственных корпораций, государственных компаний, общественных объединений, являющихся политическими партиями) </a:t>
            </a:r>
            <a:r>
              <a:rPr lang="ru-RU" sz="2000" b="1" dirty="0" smtClean="0">
                <a:solidFill>
                  <a:srgbClr val="000099"/>
                </a:solidFill>
                <a:latin typeface="+mn-lt"/>
              </a:rPr>
              <a:t>и осуществляющие деятельность, </a:t>
            </a:r>
            <a:r>
              <a:rPr lang="ru-RU" sz="2000" b="1" dirty="0" err="1" smtClean="0">
                <a:solidFill>
                  <a:srgbClr val="000099"/>
                </a:solidFill>
                <a:latin typeface="+mn-lt"/>
              </a:rPr>
              <a:t>направлен-ную</a:t>
            </a:r>
            <a:r>
              <a:rPr lang="ru-RU" sz="2000" b="1" dirty="0" smtClean="0">
                <a:solidFill>
                  <a:srgbClr val="000099"/>
                </a:solidFill>
                <a:latin typeface="+mn-lt"/>
              </a:rPr>
              <a:t> на решение социальных проблем, развитие гражданского общества в Российской Федерации, а также виды деятельности, предусмотренные статьей 31.1 данного Федерального закона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836713"/>
            <a:ext cx="8568952" cy="648072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marL="0" indent="0" algn="ct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Виды деятельности СОНКО в соответствии со статьей 31.1 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Федерального закона «О некоммерческих организациях»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623467"/>
            <a:ext cx="8949632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rtlCol="0" anchor="ctr">
            <a:spAutoFit/>
          </a:bodyPr>
          <a:lstStyle/>
          <a:p>
            <a:r>
              <a:rPr lang="ru-RU" sz="1250" b="1" dirty="0" smtClean="0">
                <a:solidFill>
                  <a:srgbClr val="000099"/>
                </a:solidFill>
              </a:rPr>
              <a:t>1)  социальное обслуживание, социальная поддержка и защита граждан;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2)  подготовка населения к преодолению последствий стихийных бедствий, экологических, техногенных или иных 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катастроф, к предотвращению несчастных случаев;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3) 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4)  охрана окружающей среды и защита животных;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5) 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6)  оказание юридической помощи на безвозмездной или на льготной основе гражданам и некоммерческим организациям 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и правовое просвещение населения, деятельность по защите прав и свобод человека и гражданина;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7)  профилактика социально опасных форм поведения граждан;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8)  благотворительная деятельность, а также деятельность в области содействия благотворительности и добровольчества;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9)  деятельность в области образования, просвещения, науки, культуры, искусства, здравоохранения, профилактики и 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охраны здоровья граждан, пропаганды здорового образа жизни, улучшения морально-психологического состояния 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граждан, физкультуры и спорта и содействие указанной деятельности, а также содействие духовному развитию личности;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10)  формирование в обществе нетерпимости к коррупционному поведению;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11)  развитие межнационального сотрудничества, сохранение и защита самобытности, культуры, языков и традиций 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народов РФ;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12)  деятельность в сфере патриотического, в том числе военно-патриотического, воспитания граждан РФ;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13)  проведение поисковой работы, направленной на выявление неизвестных воинских захоронений и </a:t>
            </a:r>
            <a:r>
              <a:rPr lang="ru-RU" sz="1250" b="1" dirty="0" err="1" smtClean="0">
                <a:solidFill>
                  <a:srgbClr val="000099"/>
                </a:solidFill>
              </a:rPr>
              <a:t>непогребенных</a:t>
            </a:r>
            <a:r>
              <a:rPr lang="ru-RU" sz="1250" b="1" dirty="0" smtClean="0">
                <a:solidFill>
                  <a:srgbClr val="000099"/>
                </a:solidFill>
              </a:rPr>
              <a:t> останков защитников Отечества, установление имен погибших и пропавших без вести при защите Отечества;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14)  участие в профилактике и (или) тушении пожаров и проведении аварийно-спасательных работ;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15)  социальная и культурная адаптация и интеграция мигрантов;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16)  мероприятия по медицинской реабилитации и социальной реабилитации, социальной и трудовой </a:t>
            </a:r>
            <a:r>
              <a:rPr lang="ru-RU" sz="1250" b="1" dirty="0" err="1" smtClean="0">
                <a:solidFill>
                  <a:srgbClr val="FF0000"/>
                </a:solidFill>
              </a:rPr>
              <a:t>реинтеграции</a:t>
            </a:r>
            <a:r>
              <a:rPr lang="ru-RU" sz="1250" b="1" dirty="0" smtClean="0">
                <a:solidFill>
                  <a:srgbClr val="FF0000"/>
                </a:solidFill>
              </a:rPr>
              <a:t> лиц, осуществляющих незаконное потребление наркотических средств или психотропных веществ;</a:t>
            </a:r>
          </a:p>
          <a:p>
            <a:r>
              <a:rPr lang="ru-RU" sz="1250" b="1" dirty="0" smtClean="0">
                <a:solidFill>
                  <a:srgbClr val="000099"/>
                </a:solidFill>
              </a:rPr>
              <a:t>17)  содействие повышению мобильности трудовых ресурсов;</a:t>
            </a:r>
          </a:p>
          <a:p>
            <a:r>
              <a:rPr lang="ru-RU" sz="1250" b="1" dirty="0" smtClean="0">
                <a:solidFill>
                  <a:srgbClr val="FF0000"/>
                </a:solidFill>
              </a:rPr>
              <a:t>18)  увековечение памяти жертв политических репрессий.</a:t>
            </a:r>
            <a:endParaRPr lang="ru-RU" sz="125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  <a:solidFill>
            <a:schemeClr val="bg1"/>
          </a:solidFill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rgbClr val="000099"/>
                </a:solidFill>
              </a:rPr>
              <a:pPr>
                <a:defRPr/>
              </a:pPr>
              <a:t>4</a:t>
            </a:fld>
            <a:endParaRPr lang="ru-RU" sz="2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 стрелкой 15"/>
          <p:cNvCxnSpPr/>
          <p:nvPr/>
        </p:nvCxnSpPr>
        <p:spPr>
          <a:xfrm flipV="1">
            <a:off x="3995976" y="5013176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995976" y="3964384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991783" y="2574337"/>
            <a:ext cx="360000" cy="0"/>
          </a:xfrm>
          <a:prstGeom prst="straightConnector1">
            <a:avLst/>
          </a:prstGeom>
          <a:ln w="22225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836713"/>
            <a:ext cx="8568952" cy="792088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Кодекс Омской области о социальной защите отдельных категорий граждан </a:t>
            </a:r>
            <a:r>
              <a:rPr lang="ru-RU" sz="2000" dirty="0" smtClean="0"/>
              <a:t>(Закон Омской области от 4 июля 2008 года № 1061-ОЗ )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2 9"/>
          <p:cNvSpPr/>
          <p:nvPr/>
        </p:nvSpPr>
        <p:spPr>
          <a:xfrm>
            <a:off x="560214" y="1945931"/>
            <a:ext cx="3507730" cy="4219373"/>
          </a:xfrm>
          <a:prstGeom prst="borderCallout2">
            <a:avLst>
              <a:gd name="adj1" fmla="val 11402"/>
              <a:gd name="adj2" fmla="val 379"/>
              <a:gd name="adj3" fmla="val 11565"/>
              <a:gd name="adj4" fmla="val -6412"/>
              <a:gd name="adj5" fmla="val -8601"/>
              <a:gd name="adj6" fmla="val -6788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Видами деятельности</a:t>
            </a:r>
            <a:r>
              <a:rPr lang="ru-RU" sz="1800" b="1" dirty="0" smtClean="0">
                <a:solidFill>
                  <a:srgbClr val="000066"/>
                </a:solidFill>
              </a:rPr>
              <a:t>, направленными на решение социальных проблем, развитие гражданского общества в РФ, наряду с видами деятельности, предусмотренными статьей 31.1 Федерального закона «О </a:t>
            </a:r>
            <a:r>
              <a:rPr lang="ru-RU" sz="1800" b="1" dirty="0" err="1" smtClean="0">
                <a:solidFill>
                  <a:srgbClr val="000066"/>
                </a:solidFill>
              </a:rPr>
              <a:t>неком-мерческих</a:t>
            </a:r>
            <a:r>
              <a:rPr lang="ru-RU" sz="1800" b="1" dirty="0" smtClean="0">
                <a:solidFill>
                  <a:srgbClr val="000066"/>
                </a:solidFill>
              </a:rPr>
              <a:t> организациях», осуществляемыми в </a:t>
            </a:r>
            <a:r>
              <a:rPr lang="ru-RU" sz="1800" b="1" dirty="0" err="1" smtClean="0">
                <a:solidFill>
                  <a:srgbClr val="000066"/>
                </a:solidFill>
              </a:rPr>
              <a:t>соответ-ствии</a:t>
            </a:r>
            <a:r>
              <a:rPr lang="ru-RU" sz="1800" b="1" dirty="0" smtClean="0">
                <a:solidFill>
                  <a:srgbClr val="000066"/>
                </a:solidFill>
              </a:rPr>
              <a:t> с учредительными документами НКО и </a:t>
            </a:r>
            <a:r>
              <a:rPr lang="ru-RU" sz="1800" b="1" dirty="0" err="1" smtClean="0">
                <a:solidFill>
                  <a:srgbClr val="000066"/>
                </a:solidFill>
              </a:rPr>
              <a:t>необходи-мыми</a:t>
            </a:r>
            <a:r>
              <a:rPr lang="ru-RU" sz="1800" b="1" dirty="0" smtClean="0">
                <a:solidFill>
                  <a:srgbClr val="000066"/>
                </a:solidFill>
              </a:rPr>
              <a:t> для признания их </a:t>
            </a:r>
            <a:r>
              <a:rPr lang="ru-RU" sz="1800" b="1" dirty="0" smtClean="0">
                <a:solidFill>
                  <a:srgbClr val="FF0000"/>
                </a:solidFill>
              </a:rPr>
              <a:t>социально ориентированными</a:t>
            </a:r>
            <a:r>
              <a:rPr lang="ru-RU" sz="1800" b="1" dirty="0" smtClean="0">
                <a:solidFill>
                  <a:srgbClr val="000066"/>
                </a:solidFill>
              </a:rPr>
              <a:t>, </a:t>
            </a:r>
            <a:r>
              <a:rPr lang="ru-RU" sz="1800" b="1" u="sng" dirty="0" smtClean="0">
                <a:solidFill>
                  <a:srgbClr val="000066"/>
                </a:solidFill>
              </a:rPr>
              <a:t>являются</a:t>
            </a:r>
            <a:r>
              <a:rPr lang="ru-RU" sz="1800" b="1" dirty="0" smtClean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41647" y="2132856"/>
            <a:ext cx="4478826" cy="1233138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Информационно-методическое и ресурсное сопровождение деятельности СОНКО, осуществляющих деятельность на территории Омской области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55976" y="3546074"/>
            <a:ext cx="4478826" cy="891038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Сбор, обобщение и анализ информации о качестве оказания услуг организациями социального обслуживания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63204" y="4626194"/>
            <a:ext cx="4478826" cy="1395094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Участие в деятельности по социальной адаптации лиц, освобожденных из учреждений уголовно-исполнительной системы, а также лиц без определенного места жительства и занятий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836713"/>
            <a:ext cx="8568952" cy="792088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24 Федерального закона «О некоммерческих организациях»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055045"/>
            <a:ext cx="7560840" cy="3318171"/>
          </a:xfrm>
          <a:prstGeom prst="rect">
            <a:avLst/>
          </a:prstGeom>
          <a:solidFill>
            <a:schemeClr val="bg1"/>
          </a:solidFill>
          <a:ln w="28575">
            <a:solidFill>
              <a:srgbClr val="0000CC"/>
            </a:solidFill>
            <a:prstDash val="solid"/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80000" tIns="180000" rIns="180000" bIns="180000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НКО</a:t>
            </a:r>
            <a:r>
              <a:rPr lang="ru-RU" dirty="0" smtClean="0">
                <a:solidFill>
                  <a:srgbClr val="0000CC"/>
                </a:solidFill>
              </a:rPr>
              <a:t> может осуществлять </a:t>
            </a:r>
            <a:r>
              <a:rPr lang="ru-RU" b="1" dirty="0" smtClean="0">
                <a:solidFill>
                  <a:srgbClr val="FF0000"/>
                </a:solidFill>
              </a:rPr>
              <a:t>предпринимательскую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иную приносящую доход деятельность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лишь постольку, поскольку это: 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1) служит достижению целей, ради которых она создана;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2) соответствует указанным целям; 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3) такая деятельность указана в его учредительных документах.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75903" y="908720"/>
            <a:ext cx="8568952" cy="792088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Экономическая поддержка НКО </a:t>
            </a:r>
          </a:p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(статья 24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Федерального закона «О некоммерческих организациях»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43608" y="2036465"/>
            <a:ext cx="7776864" cy="1008112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Осуществление закупок товаров, работ, услуг для обеспечения государственных и муниципальных нужд у НКО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68855" y="3212976"/>
            <a:ext cx="7776000" cy="1368152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lvl="0" algn="ctr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гражданам и юридическим лицам, оказывающим НКО материальную поддержку,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льгот по уплате налогов и сборов в соответствии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 законодательством о налогах и сборах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92374" y="4725144"/>
            <a:ext cx="7776000" cy="891038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НКО иных льгот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9552" y="1700808"/>
            <a:ext cx="0" cy="331236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9552" y="2564904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39552" y="3861048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49077" y="5003651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17" name="Скругленный прямоугольник 16"/>
          <p:cNvSpPr/>
          <p:nvPr/>
        </p:nvSpPr>
        <p:spPr>
          <a:xfrm>
            <a:off x="1043608" y="2060848"/>
            <a:ext cx="7704856" cy="1296144"/>
          </a:xfrm>
          <a:prstGeom prst="roundRect">
            <a:avLst>
              <a:gd name="adj" fmla="val 13060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Финансовая, имущественная, информационная, </a:t>
            </a:r>
            <a:b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консультационная поддержка, а также поддержка в области подготовки, дополнительного профессионального образования </a:t>
            </a:r>
            <a:b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работников и добровольцев СОНКО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68855" y="3443858"/>
            <a:ext cx="7679609" cy="792088"/>
          </a:xfrm>
          <a:prstGeom prst="roundRect">
            <a:avLst>
              <a:gd name="adj" fmla="val 11794"/>
            </a:avLst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lvl="0" algn="ctr"/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Предоставление СОНКО льгот по уплате налогов и сборов в соответствии с законодательством  о налогах и сборах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53133" y="4327004"/>
            <a:ext cx="7695331" cy="891038"/>
          </a:xfrm>
          <a:prstGeom prst="roundRect">
            <a:avLst/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9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Осуществление закупок товаров, работ, услуг для обеспечения государственных и муниципальных нужд у СОНКО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9552" y="1845304"/>
            <a:ext cx="0" cy="403200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9552" y="2780928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39552" y="3861048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49077" y="4797152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1078380" y="5325591"/>
            <a:ext cx="7670084" cy="1054104"/>
          </a:xfrm>
          <a:prstGeom prst="roundRect">
            <a:avLst/>
          </a:prstGeom>
          <a:solidFill>
            <a:schemeClr val="bg1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19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юридическим лицам, оказывающим СОНКО материальную поддержку, льгот по уплате налогов и сборов в соответствии с законодательством о налогах и сборах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49077" y="5867747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75903" y="827187"/>
            <a:ext cx="8568952" cy="1080120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200" b="1" dirty="0" smtClean="0"/>
              <a:t>Поддержка СОНКО органами государственной власти </a:t>
            </a:r>
            <a:br>
              <a:rPr lang="ru-RU" sz="2200" b="1" dirty="0" smtClean="0"/>
            </a:br>
            <a:r>
              <a:rPr lang="ru-RU" sz="2200" b="1" dirty="0" smtClean="0"/>
              <a:t>и органами местного самоуправления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(статья 31.1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Федерального закона «О некоммерческих организациях»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91"/>
            <a:ext cx="9144000" cy="691505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12700"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            </a:t>
            </a:r>
            <a:r>
              <a:rPr lang="ru-RU" sz="1600" b="1" dirty="0" smtClean="0"/>
              <a:t>МИНИСТЕРСТВО ТРУДА И СОЦИАЛЬНОГО РАЗВИТИЯ ОМСКОЙ ОБЛАСТИ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192"/>
            <a:ext cx="9144000" cy="170080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683568" cy="404664"/>
          </a:xfrm>
        </p:spPr>
        <p:txBody>
          <a:bodyPr bIns="0" anchor="b" anchorCtr="0"/>
          <a:lstStyle/>
          <a:p>
            <a:pPr>
              <a:defRPr/>
            </a:pPr>
            <a:fld id="{C62E82FC-7680-477C-929C-522F58599737}" type="slidenum">
              <a:rPr lang="ru-RU" sz="2000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9" descr="министерство_ито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53" y="45732"/>
            <a:ext cx="720081" cy="63493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903" y="827187"/>
            <a:ext cx="8568952" cy="1080120"/>
          </a:xfrm>
          <a:prstGeom prst="rect">
            <a:avLst/>
          </a:prstGeom>
          <a:solidFill>
            <a:srgbClr val="000066"/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freezing" dir="t"/>
          </a:scene3d>
          <a:sp3d contourW="12700" prstMaterial="powder">
            <a:bevelT w="114300" prst="artDeco"/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ru-RU" sz="2200" b="1" dirty="0" smtClean="0"/>
              <a:t>Финансовая поддержка СОНКО органами государственной </a:t>
            </a:r>
            <a:br>
              <a:rPr lang="ru-RU" sz="2200" b="1" dirty="0" smtClean="0"/>
            </a:br>
            <a:r>
              <a:rPr lang="ru-RU" sz="2200" b="1" dirty="0" smtClean="0"/>
              <a:t>власти и органами местного самоуправления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2276872"/>
            <a:ext cx="7776864" cy="1008112"/>
          </a:xfrm>
          <a:prstGeom prst="roundRect">
            <a:avLst/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31.1 Федерального закона </a:t>
            </a:r>
            <a:b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некоммерческих организациях»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68855" y="3573016"/>
            <a:ext cx="7776000" cy="2592288"/>
          </a:xfrm>
          <a:prstGeom prst="roundRect">
            <a:avLst>
              <a:gd name="adj" fmla="val 10788"/>
            </a:avLst>
          </a:prstGeom>
          <a:solidFill>
            <a:srgbClr val="CCFFFF"/>
          </a:solidFill>
          <a:ln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" rIns="36000" bIns="14400" rtlCol="0" anchor="ctr"/>
          <a:lstStyle/>
          <a:p>
            <a:pPr algn="ctr"/>
            <a:r>
              <a:rPr lang="ru-RU" sz="2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br>
              <a:rPr lang="ru-RU" sz="2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от 7 мая 2017 года № 541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«Об общих требованиях к нормативным правовым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актам, муниципальным правовым актам, регулирующим предоставление субсидий некоммерческим организациям, </a:t>
            </a:r>
            <a:b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 являющимся государственными (муниципальными) учреждениями»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9552" y="1926357"/>
            <a:ext cx="0" cy="2304256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9552" y="2780928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9552" y="4230613"/>
            <a:ext cx="504056" cy="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6705</TotalTime>
  <Words>1628</Words>
  <Application>Microsoft Office PowerPoint</Application>
  <PresentationFormat>Экран (4:3)</PresentationFormat>
  <Paragraphs>181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Особенности привлечения социально ориентированных некоммерческих организаций к предоставлению  услуг в социальной сфере   Ваганова Ирина Анатольевна   начальник аналитического отдела Министерства труда  и социального развития Омской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Особенности привлечения социально ориентированных некоммерческих организаций к предоставлению  услуг в социальной сфере   Ваганова Ирина Анатольевна   начальник аналитического отдела Министерства труда  и социального развития Омской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Ваганова Ирина Анатольевна</cp:lastModifiedBy>
  <cp:revision>780</cp:revision>
  <cp:lastPrinted>2013-12-04T09:53:40Z</cp:lastPrinted>
  <dcterms:created xsi:type="dcterms:W3CDTF">1601-01-01T00:00:00Z</dcterms:created>
  <dcterms:modified xsi:type="dcterms:W3CDTF">2017-10-30T15:55:52Z</dcterms:modified>
</cp:coreProperties>
</file>