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8636000" cy="48641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20" y="-1116"/>
      </p:cViewPr>
      <p:guideLst>
        <p:guide orient="horz" pos="1532"/>
        <p:guide pos="27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6" name="Shape 3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123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2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99999" y="1620360"/>
            <a:ext cx="5083202" cy="8074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7" name="PlaceHolder 3"/>
          <p:cNvSpPr>
            <a:spLocks noGrp="1"/>
          </p:cNvSpPr>
          <p:nvPr>
            <p:ph type="body" sz="quarter" idx="13"/>
          </p:nvPr>
        </p:nvSpPr>
        <p:spPr>
          <a:xfrm>
            <a:off x="2699999" y="2504880"/>
            <a:ext cx="5083202" cy="80748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12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136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3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99999" y="1620360"/>
            <a:ext cx="2480401" cy="8074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0" name="PlaceHolder 3"/>
          <p:cNvSpPr/>
          <p:nvPr/>
        </p:nvSpPr>
        <p:spPr>
          <a:xfrm>
            <a:off x="5304959" y="1620360"/>
            <a:ext cx="248040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41" name="PlaceHolder 4"/>
          <p:cNvSpPr/>
          <p:nvPr/>
        </p:nvSpPr>
        <p:spPr>
          <a:xfrm>
            <a:off x="2699999" y="2504880"/>
            <a:ext cx="248040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42" name="PlaceHolder 5"/>
          <p:cNvSpPr>
            <a:spLocks noGrp="1"/>
          </p:cNvSpPr>
          <p:nvPr>
            <p:ph type="body" sz="quarter" idx="13"/>
          </p:nvPr>
        </p:nvSpPr>
        <p:spPr>
          <a:xfrm>
            <a:off x="5304959" y="2504880"/>
            <a:ext cx="2480401" cy="80748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14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151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5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99999" y="1620360"/>
            <a:ext cx="1636561" cy="8074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5" name="PlaceHolder 3"/>
          <p:cNvSpPr/>
          <p:nvPr/>
        </p:nvSpPr>
        <p:spPr>
          <a:xfrm>
            <a:off x="4418639" y="1620360"/>
            <a:ext cx="163656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56" name="PlaceHolder 4"/>
          <p:cNvSpPr/>
          <p:nvPr/>
        </p:nvSpPr>
        <p:spPr>
          <a:xfrm>
            <a:off x="6137640" y="1620360"/>
            <a:ext cx="163656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57" name="PlaceHolder 5"/>
          <p:cNvSpPr/>
          <p:nvPr/>
        </p:nvSpPr>
        <p:spPr>
          <a:xfrm>
            <a:off x="2699999" y="2504880"/>
            <a:ext cx="163656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58" name="PlaceHolder 6"/>
          <p:cNvSpPr/>
          <p:nvPr/>
        </p:nvSpPr>
        <p:spPr>
          <a:xfrm>
            <a:off x="4418639" y="2504880"/>
            <a:ext cx="163656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59" name="PlaceHolder 7"/>
          <p:cNvSpPr>
            <a:spLocks noGrp="1"/>
          </p:cNvSpPr>
          <p:nvPr>
            <p:ph type="body" sz="quarter" idx="13"/>
          </p:nvPr>
        </p:nvSpPr>
        <p:spPr>
          <a:xfrm>
            <a:off x="6137640" y="2504880"/>
            <a:ext cx="1636561" cy="80748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16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8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743094" y="1059617"/>
            <a:ext cx="6034425" cy="518469"/>
          </a:xfrm>
          <a:prstGeom prst="rect">
            <a:avLst/>
          </a:prstGeom>
        </p:spPr>
        <p:txBody>
          <a:bodyPr anchor="t">
            <a:normAutofit/>
          </a:bodyPr>
          <a:lstStyle>
            <a:lvl1pPr defTabSz="411480">
              <a:lnSpc>
                <a:spcPct val="100000"/>
              </a:lnSpc>
              <a:defRPr sz="1800" b="1" cap="all" spc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7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73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74" name="Текст 7"/>
          <p:cNvSpPr>
            <a:spLocks noGrp="1"/>
          </p:cNvSpPr>
          <p:nvPr>
            <p:ph type="body" sz="half" idx="13"/>
          </p:nvPr>
        </p:nvSpPr>
        <p:spPr>
          <a:xfrm>
            <a:off x="1743075" y="1782233"/>
            <a:ext cx="6034441" cy="25102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2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4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5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8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87" name="Текст 7"/>
          <p:cNvSpPr>
            <a:spLocks noGrp="1"/>
          </p:cNvSpPr>
          <p:nvPr>
            <p:ph type="body" idx="13"/>
          </p:nvPr>
        </p:nvSpPr>
        <p:spPr>
          <a:xfrm>
            <a:off x="1743075" y="1048838"/>
            <a:ext cx="6034441" cy="324368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5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7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743094" y="1059617"/>
            <a:ext cx="6034425" cy="518469"/>
          </a:xfrm>
          <a:prstGeom prst="rect">
            <a:avLst/>
          </a:prstGeom>
        </p:spPr>
        <p:txBody>
          <a:bodyPr anchor="t">
            <a:normAutofit/>
          </a:bodyPr>
          <a:lstStyle>
            <a:lvl1pPr defTabSz="411480">
              <a:lnSpc>
                <a:spcPct val="100000"/>
              </a:lnSpc>
              <a:defRPr sz="1800" b="1" cap="all" spc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9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0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01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77" y="1782233"/>
            <a:ext cx="2801400" cy="251029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  <p:sp>
        <p:nvSpPr>
          <p:cNvPr id="202" name="Текст 7"/>
          <p:cNvSpPr>
            <a:spLocks noGrp="1"/>
          </p:cNvSpPr>
          <p:nvPr>
            <p:ph type="body" sz="quarter" idx="14"/>
          </p:nvPr>
        </p:nvSpPr>
        <p:spPr>
          <a:xfrm>
            <a:off x="4984398" y="1782233"/>
            <a:ext cx="2793120" cy="251029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0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2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15" name="Текст 7"/>
          <p:cNvSpPr>
            <a:spLocks noGrp="1"/>
          </p:cNvSpPr>
          <p:nvPr>
            <p:ph type="body" sz="half" idx="13"/>
          </p:nvPr>
        </p:nvSpPr>
        <p:spPr>
          <a:xfrm>
            <a:off x="1743077" y="1011481"/>
            <a:ext cx="2801400" cy="32810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  <p:sp>
        <p:nvSpPr>
          <p:cNvPr id="216" name="Текст 7"/>
          <p:cNvSpPr>
            <a:spLocks noGrp="1"/>
          </p:cNvSpPr>
          <p:nvPr>
            <p:ph type="body" sz="half" idx="14"/>
          </p:nvPr>
        </p:nvSpPr>
        <p:spPr>
          <a:xfrm>
            <a:off x="4984398" y="1011481"/>
            <a:ext cx="2793120" cy="32810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24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6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29" name="Текст 7"/>
          <p:cNvSpPr>
            <a:spLocks noGrp="1"/>
          </p:cNvSpPr>
          <p:nvPr>
            <p:ph type="body" sz="half" idx="13"/>
          </p:nvPr>
        </p:nvSpPr>
        <p:spPr>
          <a:xfrm>
            <a:off x="4984398" y="1011481"/>
            <a:ext cx="2793120" cy="32810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37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9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1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42" name="Текст 7"/>
          <p:cNvSpPr>
            <a:spLocks noGrp="1"/>
          </p:cNvSpPr>
          <p:nvPr>
            <p:ph type="body" sz="half" idx="13"/>
          </p:nvPr>
        </p:nvSpPr>
        <p:spPr>
          <a:xfrm>
            <a:off x="1743094" y="1011481"/>
            <a:ext cx="2793121" cy="32810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50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2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3" name="Прямоугольник 6"/>
          <p:cNvSpPr/>
          <p:nvPr/>
        </p:nvSpPr>
        <p:spPr>
          <a:xfrm>
            <a:off x="4975225" y="1048839"/>
            <a:ext cx="3665538" cy="3247410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56" name="Текст 7"/>
          <p:cNvSpPr>
            <a:spLocks noGrp="1"/>
          </p:cNvSpPr>
          <p:nvPr>
            <p:ph type="body" sz="half" idx="13"/>
          </p:nvPr>
        </p:nvSpPr>
        <p:spPr>
          <a:xfrm>
            <a:off x="1743077" y="1008686"/>
            <a:ext cx="2801400" cy="32838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  <p:sp>
        <p:nvSpPr>
          <p:cNvPr id="257" name="Текст 7"/>
          <p:cNvSpPr>
            <a:spLocks noGrp="1"/>
          </p:cNvSpPr>
          <p:nvPr>
            <p:ph type="body" sz="quarter" idx="14"/>
          </p:nvPr>
        </p:nvSpPr>
        <p:spPr>
          <a:xfrm>
            <a:off x="5187777" y="1621366"/>
            <a:ext cx="3076511" cy="24133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22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25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2699999" y="1620360"/>
            <a:ext cx="5083202" cy="169308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65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7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743094" y="1059617"/>
            <a:ext cx="6034425" cy="518469"/>
          </a:xfrm>
          <a:prstGeom prst="rect">
            <a:avLst/>
          </a:prstGeom>
        </p:spPr>
        <p:txBody>
          <a:bodyPr anchor="t">
            <a:normAutofit/>
          </a:bodyPr>
          <a:lstStyle>
            <a:lvl1pPr defTabSz="411480">
              <a:lnSpc>
                <a:spcPct val="100000"/>
              </a:lnSpc>
              <a:defRPr sz="1800" b="1" cap="all" spc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6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7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71" name="Текст 7"/>
          <p:cNvSpPr>
            <a:spLocks noGrp="1"/>
          </p:cNvSpPr>
          <p:nvPr>
            <p:ph type="body" sz="quarter" idx="13"/>
          </p:nvPr>
        </p:nvSpPr>
        <p:spPr>
          <a:xfrm>
            <a:off x="1743095" y="1782231"/>
            <a:ext cx="2801382" cy="251036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  <p:sp>
        <p:nvSpPr>
          <p:cNvPr id="272" name="Рисунок 6"/>
          <p:cNvSpPr>
            <a:spLocks noGrp="1"/>
          </p:cNvSpPr>
          <p:nvPr>
            <p:ph type="pic" sz="half" idx="14"/>
          </p:nvPr>
        </p:nvSpPr>
        <p:spPr>
          <a:xfrm>
            <a:off x="4984396" y="1816180"/>
            <a:ext cx="3656369" cy="2476421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80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281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2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8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92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293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4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5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43094" y="294148"/>
            <a:ext cx="6034425" cy="3187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1pPr>
            <a:lvl2pPr marL="0" indent="401239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2pPr>
            <a:lvl3pPr marL="0" indent="802476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3pPr>
            <a:lvl4pPr marL="0" indent="120371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4pPr>
            <a:lvl5pPr marL="0" indent="1604955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100" cap="all">
                <a:solidFill>
                  <a:srgbClr val="0077C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9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7969062" y="341510"/>
            <a:ext cx="295226" cy="28379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Прямоугольник 7"/>
          <p:cNvSpPr/>
          <p:nvPr/>
        </p:nvSpPr>
        <p:spPr>
          <a:xfrm>
            <a:off x="2" y="300078"/>
            <a:ext cx="203201" cy="405054"/>
          </a:xfrm>
          <a:prstGeom prst="rect">
            <a:avLst/>
          </a:prstGeom>
          <a:solidFill>
            <a:srgbClr val="0077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04" name="Изображение 9" descr="Изображение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4148" y="247303"/>
            <a:ext cx="1005841" cy="502920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Прямоугольник 10"/>
          <p:cNvSpPr/>
          <p:nvPr/>
        </p:nvSpPr>
        <p:spPr>
          <a:xfrm>
            <a:off x="8496303" y="300078"/>
            <a:ext cx="144464" cy="405054"/>
          </a:xfrm>
          <a:prstGeom prst="rect">
            <a:avLst/>
          </a:prstGeom>
          <a:solidFill>
            <a:srgbClr val="00B2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6" name="Прямоугольник 11"/>
          <p:cNvSpPr/>
          <p:nvPr/>
        </p:nvSpPr>
        <p:spPr>
          <a:xfrm>
            <a:off x="1738272" y="665678"/>
            <a:ext cx="6053218" cy="32405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>
            <a:lvl1pPr defTabSz="411480">
              <a:lnSpc>
                <a:spcPct val="100000"/>
              </a:lnSpc>
              <a:defRPr sz="1800" b="1" cap="all" spc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308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2699999" y="1620360"/>
            <a:ext cx="5083202" cy="16930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lvl1pPr>
            <a:lvl2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lvl2pPr>
            <a:lvl3pPr marL="171450" indent="-171450" defTabSz="411480">
              <a:lnSpc>
                <a:spcPct val="100000"/>
              </a:lnSpc>
              <a:spcBef>
                <a:spcPts val="0"/>
              </a:spcBef>
              <a:buSzPct val="80000"/>
              <a:buFontTx/>
              <a:buChar char="＞"/>
              <a:defRPr sz="1200"/>
            </a:lvl3pPr>
            <a:lvl4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lvl4pPr>
            <a:lvl5pPr marL="0" indent="0" defTabSz="41148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0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34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2699999" y="1620360"/>
            <a:ext cx="5083202" cy="1693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46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99999" y="1620360"/>
            <a:ext cx="2480401" cy="1693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body" sz="quarter" idx="13"/>
          </p:nvPr>
        </p:nvSpPr>
        <p:spPr>
          <a:xfrm>
            <a:off x="5304959" y="1620360"/>
            <a:ext cx="2480401" cy="16930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5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59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6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70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1999" y="194039"/>
            <a:ext cx="7776001" cy="37641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81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99999" y="1620360"/>
            <a:ext cx="2480401" cy="8074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PlaceHolder 3"/>
          <p:cNvSpPr/>
          <p:nvPr/>
        </p:nvSpPr>
        <p:spPr>
          <a:xfrm>
            <a:off x="5304959" y="1620360"/>
            <a:ext cx="2480401" cy="169308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 sz="quarter" idx="13"/>
          </p:nvPr>
        </p:nvSpPr>
        <p:spPr>
          <a:xfrm>
            <a:off x="2699999" y="2504880"/>
            <a:ext cx="2480401" cy="80748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8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95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9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99999" y="1620360"/>
            <a:ext cx="2480401" cy="1693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9" name="PlaceHolder 3"/>
          <p:cNvSpPr/>
          <p:nvPr/>
        </p:nvSpPr>
        <p:spPr>
          <a:xfrm>
            <a:off x="5304959" y="1620360"/>
            <a:ext cx="248040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 sz="quarter" idx="13"/>
          </p:nvPr>
        </p:nvSpPr>
        <p:spPr>
          <a:xfrm>
            <a:off x="5304959" y="2504880"/>
            <a:ext cx="2480401" cy="80748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10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109" name="Изображение 4" descr="Изображение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Изображение 5" descr="Изображение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999" y="194039"/>
            <a:ext cx="7776001" cy="8118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699999" y="1620360"/>
            <a:ext cx="2480401" cy="8074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3" name="PlaceHolder 3"/>
          <p:cNvSpPr/>
          <p:nvPr/>
        </p:nvSpPr>
        <p:spPr>
          <a:xfrm>
            <a:off x="5304959" y="1620360"/>
            <a:ext cx="2480401" cy="8074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 sz="quarter" idx="13"/>
          </p:nvPr>
        </p:nvSpPr>
        <p:spPr>
          <a:xfrm>
            <a:off x="2699999" y="2504880"/>
            <a:ext cx="5083202" cy="80748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11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-1" y="-1"/>
            <a:ext cx="8640362" cy="4863602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pic>
        <p:nvPicPr>
          <p:cNvPr id="3" name="Изображение 4" descr="Изображение 4"/>
          <p:cNvPicPr>
            <a:picLocks noChangeAspect="1"/>
          </p:cNvPicPr>
          <p:nvPr/>
        </p:nvPicPr>
        <p:blipFill>
          <a:blip r:embed="rId25" cstate="print">
            <a:extLst/>
          </a:blip>
          <a:stretch>
            <a:fillRect/>
          </a:stretch>
        </p:blipFill>
        <p:spPr>
          <a:xfrm>
            <a:off x="0" y="0"/>
            <a:ext cx="8637841" cy="1568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Изображение 5" descr="Изображение 5"/>
          <p:cNvPicPr>
            <a:picLocks noChangeAspect="1"/>
          </p:cNvPicPr>
          <p:nvPr/>
        </p:nvPicPr>
        <p:blipFill>
          <a:blip r:embed="rId26" cstate="print">
            <a:extLst/>
          </a:blip>
          <a:stretch>
            <a:fillRect/>
          </a:stretch>
        </p:blipFill>
        <p:spPr>
          <a:xfrm>
            <a:off x="1792800" y="477000"/>
            <a:ext cx="3402720" cy="81720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1800" y="65305"/>
            <a:ext cx="7772400" cy="1069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r>
              <a:t>Текст заголовка</a:t>
            </a:r>
          </a:p>
        </p:txBody>
      </p:sp>
      <p:sp>
        <p:nvSpPr>
          <p:cNvPr id="6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1800" y="1134956"/>
            <a:ext cx="7772400" cy="3729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174066" y="4376172"/>
            <a:ext cx="2015068" cy="26425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extShape 2"/>
          <p:cNvSpPr txBox="1"/>
          <p:nvPr/>
        </p:nvSpPr>
        <p:spPr>
          <a:xfrm>
            <a:off x="482946" y="1702336"/>
            <a:ext cx="6022428" cy="244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defRPr sz="2800" b="1" cap="all" spc="-100">
                <a:solidFill>
                  <a:srgbClr val="FFFFFF"/>
                </a:solidFill>
              </a:defRPr>
            </a:pPr>
            <a:r>
              <a:t>Инициатива </a:t>
            </a:r>
          </a:p>
          <a:p>
            <a:pPr>
              <a:defRPr sz="2800" b="1" cap="all" spc="-100">
                <a:solidFill>
                  <a:srgbClr val="FFFFFF"/>
                </a:solidFill>
              </a:defRPr>
            </a:pPr>
            <a:r>
              <a:t>По развитию</a:t>
            </a:r>
          </a:p>
          <a:p>
            <a:pPr>
              <a:defRPr sz="2800" b="1" cap="all" spc="-100">
                <a:solidFill>
                  <a:srgbClr val="FFFFFF"/>
                </a:solidFill>
              </a:defRPr>
            </a:pPr>
            <a:r>
              <a:t>Благотворительности </a:t>
            </a:r>
          </a:p>
          <a:p>
            <a:pPr>
              <a:defRPr sz="2800" b="1" cap="all" spc="-100">
                <a:solidFill>
                  <a:srgbClr val="FFFFFF"/>
                </a:solidFill>
              </a:defRPr>
            </a:pPr>
            <a:r>
              <a:t>В федеральных Органах государственной власти </a:t>
            </a:r>
          </a:p>
        </p:txBody>
      </p:sp>
      <p:pic>
        <p:nvPicPr>
          <p:cNvPr id="319" name="Рисунок 2" descr="Рисунок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627555" y="1633275"/>
            <a:ext cx="2070290" cy="19170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extShape 1"/>
          <p:cNvSpPr txBox="1"/>
          <p:nvPr/>
        </p:nvSpPr>
        <p:spPr>
          <a:xfrm>
            <a:off x="1541645" y="67424"/>
            <a:ext cx="5913961" cy="680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7039" tIns="77039" rIns="77039" bIns="77039">
            <a:spAutoFit/>
          </a:bodyPr>
          <a:lstStyle>
            <a:lvl1pPr algn="ctr" defTabSz="411480">
              <a:defRPr b="1" cap="all">
                <a:solidFill>
                  <a:srgbClr val="0070C0"/>
                </a:solidFill>
              </a:defRPr>
            </a:lvl1pPr>
          </a:lstStyle>
          <a:p>
            <a:r>
              <a:t>Идеи мероприятий: помощь для одиноких пожилых людей</a:t>
            </a:r>
          </a:p>
        </p:txBody>
      </p:sp>
      <p:sp>
        <p:nvSpPr>
          <p:cNvPr id="326" name="CustomShape 8"/>
          <p:cNvSpPr txBox="1">
            <a:spLocks noGrp="1"/>
          </p:cNvSpPr>
          <p:nvPr>
            <p:ph type="sldNum" sz="quarter" idx="4294967295"/>
          </p:nvPr>
        </p:nvSpPr>
        <p:spPr>
          <a:xfrm>
            <a:off x="8091964" y="353879"/>
            <a:ext cx="243836" cy="37379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t"/>
          <a:lstStyle>
            <a:lvl1pPr defTabSz="411480">
              <a:defRPr sz="2000" spc="-1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2</a:t>
            </a:fld>
            <a:endParaRPr/>
          </a:p>
        </p:txBody>
      </p:sp>
      <p:sp>
        <p:nvSpPr>
          <p:cNvPr id="327" name="Прямоугольник 1"/>
          <p:cNvSpPr txBox="1"/>
          <p:nvPr/>
        </p:nvSpPr>
        <p:spPr>
          <a:xfrm>
            <a:off x="131258" y="805067"/>
            <a:ext cx="8373484" cy="3616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smtClean="0"/>
              <a:t>Каждый </a:t>
            </a:r>
            <a:r>
              <a:rPr dirty="0" err="1"/>
              <a:t>год</a:t>
            </a:r>
            <a:r>
              <a:rPr dirty="0"/>
              <a:t> «Старость в радость» </a:t>
            </a:r>
            <a:r>
              <a:rPr dirty="0" err="1"/>
              <a:t>собирает</a:t>
            </a:r>
            <a:r>
              <a:rPr dirty="0"/>
              <a:t>, </a:t>
            </a:r>
            <a:r>
              <a:rPr dirty="0" err="1"/>
              <a:t>сортирует</a:t>
            </a:r>
            <a:r>
              <a:rPr dirty="0"/>
              <a:t> и </a:t>
            </a:r>
            <a:r>
              <a:rPr dirty="0" err="1"/>
              <a:t>развозит</a:t>
            </a:r>
            <a:r>
              <a:rPr dirty="0"/>
              <a:t> </a:t>
            </a:r>
            <a:r>
              <a:rPr dirty="0" err="1"/>
              <a:t>десятки</a:t>
            </a:r>
            <a:r>
              <a:rPr dirty="0"/>
              <a:t> </a:t>
            </a:r>
            <a:r>
              <a:rPr dirty="0" err="1"/>
              <a:t>тысяч</a:t>
            </a:r>
            <a:r>
              <a:rPr dirty="0"/>
              <a:t> </a:t>
            </a:r>
            <a:r>
              <a:rPr dirty="0" err="1"/>
              <a:t>подарков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пожилых</a:t>
            </a:r>
            <a:r>
              <a:rPr dirty="0"/>
              <a:t> </a:t>
            </a:r>
            <a:r>
              <a:rPr dirty="0" err="1"/>
              <a:t>людей</a:t>
            </a:r>
            <a:r>
              <a:rPr dirty="0"/>
              <a:t> и инвалидов, </a:t>
            </a:r>
            <a:r>
              <a:rPr dirty="0" err="1"/>
              <a:t>проживающих</a:t>
            </a:r>
            <a:r>
              <a:rPr dirty="0"/>
              <a:t> в </a:t>
            </a:r>
            <a:r>
              <a:rPr dirty="0" err="1"/>
              <a:t>домах</a:t>
            </a:r>
            <a:r>
              <a:rPr dirty="0"/>
              <a:t> </a:t>
            </a:r>
            <a:r>
              <a:rPr dirty="0" err="1"/>
              <a:t>престарелых</a:t>
            </a:r>
            <a:r>
              <a:rPr dirty="0" smtClean="0"/>
              <a:t>.</a:t>
            </a:r>
            <a:r>
              <a:rPr lang="ru-RU" dirty="0" smtClean="0"/>
              <a:t> </a:t>
            </a:r>
            <a:endParaRPr b="1" dirty="0"/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В </a:t>
            </a:r>
            <a:r>
              <a:rPr dirty="0" err="1"/>
              <a:t>рамках</a:t>
            </a:r>
            <a:r>
              <a:rPr dirty="0"/>
              <a:t> </a:t>
            </a:r>
            <a:r>
              <a:rPr dirty="0" err="1"/>
              <a:t>акции</a:t>
            </a:r>
            <a:r>
              <a:rPr dirty="0"/>
              <a:t> в </a:t>
            </a:r>
            <a:r>
              <a:rPr dirty="0" err="1"/>
              <a:t>здании</a:t>
            </a:r>
            <a:r>
              <a:rPr dirty="0"/>
              <a:t> </a:t>
            </a:r>
            <a:r>
              <a:rPr dirty="0" err="1"/>
              <a:t>ведомства</a:t>
            </a:r>
            <a:r>
              <a:rPr dirty="0"/>
              <a:t> </a:t>
            </a:r>
            <a:r>
              <a:rPr dirty="0" err="1"/>
              <a:t>устанавливается</a:t>
            </a:r>
            <a:r>
              <a:rPr b="1" dirty="0">
                <a:solidFill>
                  <a:srgbClr val="FF0000"/>
                </a:solidFill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ящик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для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сбора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подарков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ru-RU"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Фонд не предоставляет ящик, его нужно организовать самостоятельно. У</a:t>
            </a:r>
            <a:r>
              <a:rPr sz="1200" dirty="0" err="1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становить</a:t>
            </a:r>
            <a:r>
              <a:rPr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ящик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необходимо </a:t>
            </a:r>
            <a:r>
              <a:rPr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в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месте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доступном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для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всех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сотрудников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и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следить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за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его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наполнением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 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Для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соблюдения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требований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безопасности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ящик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целесообразно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установить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внутри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здания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чтобы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доступ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к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нему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ему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имели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только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сотрудники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и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посетители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прошедшие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досмотр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Собранные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товары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оперативно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будут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вывезены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Фондом</a:t>
            </a:r>
            <a:r>
              <a:rPr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</a:t>
            </a:r>
            <a:endParaRPr lang="ru-RU" sz="1200" dirty="0" smtClean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200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algn="just">
              <a:defRPr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1" dirty="0" err="1">
                <a:solidFill>
                  <a:srgbClr val="0070C0"/>
                </a:solidFill>
              </a:rPr>
              <a:t>Что</a:t>
            </a:r>
            <a:r>
              <a:rPr b="1" dirty="0">
                <a:solidFill>
                  <a:srgbClr val="0070C0"/>
                </a:solidFill>
              </a:rPr>
              <a:t> </a:t>
            </a:r>
            <a:r>
              <a:rPr b="1" dirty="0" err="1">
                <a:solidFill>
                  <a:srgbClr val="0070C0"/>
                </a:solidFill>
              </a:rPr>
              <a:t>необходимо</a:t>
            </a:r>
            <a:r>
              <a:rPr b="1" dirty="0">
                <a:solidFill>
                  <a:srgbClr val="0070C0"/>
                </a:solidFill>
              </a:rPr>
              <a:t> </a:t>
            </a:r>
            <a:r>
              <a:rPr b="1" dirty="0" err="1">
                <a:solidFill>
                  <a:srgbClr val="0070C0"/>
                </a:solidFill>
              </a:rPr>
              <a:t>фонду</a:t>
            </a:r>
            <a:r>
              <a:rPr b="1" dirty="0">
                <a:solidFill>
                  <a:srgbClr val="0070C0"/>
                </a:solidFill>
              </a:rPr>
              <a:t>?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 smtClean="0"/>
              <a:t>Подгузники</a:t>
            </a:r>
            <a:r>
              <a:rPr dirty="0" smtClean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взрослых</a:t>
            </a:r>
            <a:r>
              <a:rPr dirty="0"/>
              <a:t>, </a:t>
            </a:r>
            <a:r>
              <a:rPr dirty="0" err="1"/>
              <a:t>размер</a:t>
            </a:r>
            <a:r>
              <a:rPr dirty="0"/>
              <a:t> L/XL (</a:t>
            </a:r>
            <a:r>
              <a:rPr dirty="0" err="1"/>
              <a:t>размер</a:t>
            </a:r>
            <a:r>
              <a:rPr dirty="0"/>
              <a:t> 3 </a:t>
            </a:r>
            <a:r>
              <a:rPr dirty="0" err="1"/>
              <a:t>или</a:t>
            </a:r>
            <a:r>
              <a:rPr dirty="0"/>
              <a:t> 4)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Крем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рук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Смотровые</a:t>
            </a:r>
            <a:r>
              <a:rPr dirty="0"/>
              <a:t> </a:t>
            </a:r>
            <a:r>
              <a:rPr dirty="0" err="1"/>
              <a:t>нитриловые</a:t>
            </a:r>
            <a:r>
              <a:rPr dirty="0"/>
              <a:t> </a:t>
            </a:r>
            <a:r>
              <a:rPr dirty="0" err="1"/>
              <a:t>перчатки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Впитывающие</a:t>
            </a:r>
            <a:r>
              <a:rPr dirty="0"/>
              <a:t> </a:t>
            </a:r>
            <a:r>
              <a:rPr dirty="0" err="1"/>
              <a:t>пеленки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взрослых</a:t>
            </a:r>
            <a:r>
              <a:rPr dirty="0"/>
              <a:t> (</a:t>
            </a:r>
            <a:r>
              <a:rPr dirty="0" err="1"/>
              <a:t>размер</a:t>
            </a:r>
            <a:r>
              <a:rPr dirty="0"/>
              <a:t> 60х90), и </a:t>
            </a:r>
            <a:r>
              <a:rPr dirty="0" err="1"/>
              <a:t>влажные</a:t>
            </a:r>
            <a:r>
              <a:rPr dirty="0"/>
              <a:t> </a:t>
            </a:r>
            <a:r>
              <a:rPr dirty="0" err="1"/>
              <a:t>салфетки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Моющие</a:t>
            </a:r>
            <a:r>
              <a:rPr dirty="0"/>
              <a:t> и </a:t>
            </a:r>
            <a:r>
              <a:rPr dirty="0" err="1"/>
              <a:t>чистящие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 (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пола</a:t>
            </a:r>
            <a:r>
              <a:rPr dirty="0"/>
              <a:t> и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сантехники</a:t>
            </a:r>
            <a:r>
              <a:rPr dirty="0"/>
              <a:t>,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посуды</a:t>
            </a:r>
            <a:r>
              <a:rPr dirty="0"/>
              <a:t>)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Постельное</a:t>
            </a:r>
            <a:r>
              <a:rPr dirty="0"/>
              <a:t> </a:t>
            </a:r>
            <a:r>
              <a:rPr dirty="0" err="1"/>
              <a:t>белье</a:t>
            </a:r>
            <a:r>
              <a:rPr dirty="0"/>
              <a:t> (</a:t>
            </a:r>
            <a:r>
              <a:rPr dirty="0" err="1"/>
              <a:t>полуторное</a:t>
            </a:r>
            <a:r>
              <a:rPr dirty="0"/>
              <a:t>)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Сканворды</a:t>
            </a:r>
            <a:r>
              <a:rPr dirty="0"/>
              <a:t>, </a:t>
            </a:r>
            <a:r>
              <a:rPr dirty="0" err="1"/>
              <a:t>шашки</a:t>
            </a:r>
            <a:r>
              <a:rPr dirty="0"/>
              <a:t>, </a:t>
            </a:r>
            <a:r>
              <a:rPr dirty="0" err="1"/>
              <a:t>шахматы</a:t>
            </a:r>
            <a:r>
              <a:rPr dirty="0"/>
              <a:t>, </a:t>
            </a:r>
            <a:r>
              <a:rPr dirty="0" err="1"/>
              <a:t>лото</a:t>
            </a:r>
            <a:r>
              <a:rPr dirty="0"/>
              <a:t> и </a:t>
            </a:r>
            <a:r>
              <a:rPr dirty="0" err="1"/>
              <a:t>домино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Раскраски</a:t>
            </a:r>
            <a:r>
              <a:rPr dirty="0"/>
              <a:t> (</a:t>
            </a:r>
            <a:r>
              <a:rPr dirty="0" err="1"/>
              <a:t>детские</a:t>
            </a:r>
            <a:r>
              <a:rPr dirty="0"/>
              <a:t> и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взрослых</a:t>
            </a:r>
            <a:r>
              <a:rPr dirty="0"/>
              <a:t>), </a:t>
            </a:r>
            <a:r>
              <a:rPr dirty="0" err="1"/>
              <a:t>цветную</a:t>
            </a:r>
            <a:r>
              <a:rPr dirty="0"/>
              <a:t> </a:t>
            </a:r>
            <a:r>
              <a:rPr dirty="0" err="1"/>
              <a:t>бумагу</a:t>
            </a:r>
            <a:r>
              <a:rPr dirty="0"/>
              <a:t>, </a:t>
            </a:r>
            <a:r>
              <a:rPr dirty="0" err="1"/>
              <a:t>пряжу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вязания</a:t>
            </a:r>
            <a:r>
              <a:rPr dirty="0"/>
              <a:t>, </a:t>
            </a:r>
            <a:r>
              <a:rPr dirty="0" err="1"/>
              <a:t>наборы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вышивания</a:t>
            </a:r>
            <a:r>
              <a:rPr dirty="0"/>
              <a:t>, </a:t>
            </a:r>
            <a:r>
              <a:rPr dirty="0" err="1"/>
              <a:t>фломастеры</a:t>
            </a:r>
            <a:r>
              <a:rPr dirty="0"/>
              <a:t>, </a:t>
            </a:r>
            <a:r>
              <a:rPr dirty="0" err="1"/>
              <a:t>пластилин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Электробритвы</a:t>
            </a:r>
            <a:r>
              <a:rPr dirty="0"/>
              <a:t>, </a:t>
            </a:r>
            <a:r>
              <a:rPr dirty="0" err="1"/>
              <a:t>одноразовые</a:t>
            </a:r>
            <a:r>
              <a:rPr dirty="0"/>
              <a:t> </a:t>
            </a:r>
            <a:r>
              <a:rPr dirty="0" err="1"/>
              <a:t>станки</a:t>
            </a:r>
            <a:r>
              <a:rPr dirty="0"/>
              <a:t> и </a:t>
            </a:r>
            <a:r>
              <a:rPr dirty="0" err="1"/>
              <a:t>крем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бритья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Радиоприемники</a:t>
            </a:r>
            <a:r>
              <a:rPr dirty="0"/>
              <a:t> с </a:t>
            </a:r>
            <a:r>
              <a:rPr dirty="0" err="1"/>
              <a:t>батарейками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Механические</a:t>
            </a:r>
            <a:r>
              <a:rPr dirty="0"/>
              <a:t> </a:t>
            </a:r>
            <a:r>
              <a:rPr dirty="0" err="1" smtClean="0"/>
              <a:t>тонометры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extShape 1"/>
          <p:cNvSpPr txBox="1"/>
          <p:nvPr/>
        </p:nvSpPr>
        <p:spPr>
          <a:xfrm>
            <a:off x="1575428" y="183956"/>
            <a:ext cx="6131098" cy="413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7039" tIns="77039" rIns="77039" bIns="77039">
            <a:spAutoFit/>
          </a:bodyPr>
          <a:lstStyle>
            <a:lvl1pPr algn="ctr" defTabSz="411480">
              <a:defRPr b="1" cap="all">
                <a:solidFill>
                  <a:srgbClr val="FF0000"/>
                </a:solidFill>
              </a:defRPr>
            </a:lvl1pPr>
          </a:lstStyle>
          <a:p>
            <a:r>
              <a:t>Идеи для мероприятий: КоробкА храбрости</a:t>
            </a:r>
          </a:p>
        </p:txBody>
      </p:sp>
      <p:sp>
        <p:nvSpPr>
          <p:cNvPr id="330" name="CustomShape 8"/>
          <p:cNvSpPr txBox="1">
            <a:spLocks noGrp="1"/>
          </p:cNvSpPr>
          <p:nvPr>
            <p:ph type="sldNum" sz="quarter" idx="4294967295"/>
          </p:nvPr>
        </p:nvSpPr>
        <p:spPr>
          <a:xfrm>
            <a:off x="8091964" y="353879"/>
            <a:ext cx="243836" cy="37379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t"/>
          <a:lstStyle>
            <a:lvl1pPr defTabSz="411480">
              <a:defRPr sz="2000" spc="-1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3</a:t>
            </a:fld>
            <a:endParaRPr/>
          </a:p>
        </p:txBody>
      </p:sp>
      <p:sp>
        <p:nvSpPr>
          <p:cNvPr id="331" name="Прямоугольник 1"/>
          <p:cNvSpPr txBox="1"/>
          <p:nvPr/>
        </p:nvSpPr>
        <p:spPr>
          <a:xfrm>
            <a:off x="131258" y="766502"/>
            <a:ext cx="8373484" cy="3831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Волонтёры</a:t>
            </a:r>
            <a:r>
              <a:rPr dirty="0"/>
              <a:t> </a:t>
            </a:r>
            <a:r>
              <a:rPr dirty="0" err="1"/>
              <a:t>Центра</a:t>
            </a:r>
            <a:r>
              <a:rPr dirty="0"/>
              <a:t> </a:t>
            </a:r>
            <a:r>
              <a:rPr dirty="0" err="1"/>
              <a:t>корпоративного</a:t>
            </a:r>
            <a:r>
              <a:rPr dirty="0"/>
              <a:t> волонтерства «</a:t>
            </a:r>
            <a:r>
              <a:rPr dirty="0" err="1"/>
              <a:t>ДаДобро</a:t>
            </a:r>
            <a:r>
              <a:rPr dirty="0"/>
              <a:t>» (DaDobro.com) </a:t>
            </a:r>
            <a:r>
              <a:rPr dirty="0" err="1"/>
              <a:t>рядом</a:t>
            </a:r>
            <a:r>
              <a:rPr dirty="0"/>
              <a:t> с </a:t>
            </a:r>
            <a:r>
              <a:rPr dirty="0" err="1"/>
              <a:t>процедурными</a:t>
            </a:r>
            <a:r>
              <a:rPr dirty="0"/>
              <a:t> </a:t>
            </a:r>
            <a:r>
              <a:rPr dirty="0" err="1"/>
              <a:t>кабинетами</a:t>
            </a:r>
            <a:r>
              <a:rPr dirty="0"/>
              <a:t/>
            </a:r>
            <a:br>
              <a:rPr dirty="0"/>
            </a:br>
            <a:r>
              <a:rPr dirty="0"/>
              <a:t>в </a:t>
            </a:r>
            <a:r>
              <a:rPr dirty="0" err="1"/>
              <a:t>больницах</a:t>
            </a:r>
            <a:r>
              <a:rPr dirty="0"/>
              <a:t> </a:t>
            </a:r>
            <a:r>
              <a:rPr dirty="0" err="1"/>
              <a:t>устанавливают</a:t>
            </a:r>
            <a:r>
              <a:rPr dirty="0"/>
              <a:t> «</a:t>
            </a:r>
            <a:r>
              <a:rPr dirty="0" err="1"/>
              <a:t>Коробки</a:t>
            </a:r>
            <a:r>
              <a:rPr dirty="0"/>
              <a:t> </a:t>
            </a:r>
            <a:r>
              <a:rPr dirty="0" err="1"/>
              <a:t>Храбрости</a:t>
            </a:r>
            <a:r>
              <a:rPr dirty="0"/>
              <a:t>», в </a:t>
            </a:r>
            <a:r>
              <a:rPr dirty="0" err="1"/>
              <a:t>которых</a:t>
            </a:r>
            <a:r>
              <a:rPr dirty="0"/>
              <a:t> </a:t>
            </a:r>
            <a:r>
              <a:rPr dirty="0" err="1"/>
              <a:t>хранятся</a:t>
            </a:r>
            <a:r>
              <a:rPr dirty="0"/>
              <a:t> </a:t>
            </a:r>
            <a:r>
              <a:rPr dirty="0" err="1"/>
              <a:t>небольшие</a:t>
            </a:r>
            <a:r>
              <a:rPr dirty="0"/>
              <a:t> </a:t>
            </a:r>
            <a:r>
              <a:rPr dirty="0" err="1"/>
              <a:t>подарки</a:t>
            </a:r>
            <a:r>
              <a:rPr dirty="0"/>
              <a:t> – </a:t>
            </a:r>
            <a:r>
              <a:rPr dirty="0" err="1"/>
              <a:t>призы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смелость</a:t>
            </a:r>
            <a:r>
              <a:rPr dirty="0"/>
              <a:t>.</a:t>
            </a:r>
          </a:p>
          <a:p>
            <a:pPr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Ребёнок</a:t>
            </a:r>
            <a:r>
              <a:rPr dirty="0"/>
              <a:t>, </a:t>
            </a:r>
            <a:r>
              <a:rPr dirty="0" err="1"/>
              <a:t>перенесший</a:t>
            </a:r>
            <a:r>
              <a:rPr dirty="0"/>
              <a:t> </a:t>
            </a:r>
            <a:r>
              <a:rPr dirty="0" err="1"/>
              <a:t>болезненную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просто</a:t>
            </a:r>
            <a:r>
              <a:rPr dirty="0"/>
              <a:t> </a:t>
            </a:r>
            <a:r>
              <a:rPr dirty="0" err="1"/>
              <a:t>неприятную</a:t>
            </a:r>
            <a:r>
              <a:rPr dirty="0"/>
              <a:t> </a:t>
            </a:r>
            <a:r>
              <a:rPr dirty="0" err="1"/>
              <a:t>процедуру</a:t>
            </a:r>
            <a:r>
              <a:rPr dirty="0"/>
              <a:t>,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выбрать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</a:t>
            </a:r>
            <a:r>
              <a:rPr dirty="0" err="1"/>
              <a:t>такой</a:t>
            </a:r>
            <a:r>
              <a:rPr dirty="0"/>
              <a:t> </a:t>
            </a:r>
            <a:r>
              <a:rPr dirty="0" err="1"/>
              <a:t>коробки</a:t>
            </a:r>
            <a:r>
              <a:rPr dirty="0"/>
              <a:t> </a:t>
            </a:r>
            <a:r>
              <a:rPr dirty="0" err="1"/>
              <a:t>любую</a:t>
            </a:r>
            <a:r>
              <a:rPr dirty="0"/>
              <a:t> </a:t>
            </a:r>
            <a:r>
              <a:rPr dirty="0" err="1"/>
              <a:t>понравившуюся</a:t>
            </a:r>
            <a:r>
              <a:rPr dirty="0"/>
              <a:t> «</a:t>
            </a:r>
            <a:r>
              <a:rPr dirty="0" err="1"/>
              <a:t>награду</a:t>
            </a:r>
            <a:r>
              <a:rPr dirty="0" smtClean="0"/>
              <a:t>».</a:t>
            </a:r>
            <a:r>
              <a:rPr lang="ru-RU"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endParaRPr lang="ru-RU" sz="1200" dirty="0" smtClean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ru-RU"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В </a:t>
            </a:r>
            <a:r>
              <a:rPr lang="ru-RU"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рамках акции ведомства устанавливается ящик для сбора </a:t>
            </a:r>
            <a:r>
              <a:rPr lang="ru-RU"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подарков, предоставляемый Центром </a:t>
            </a:r>
            <a:r>
              <a:rPr lang="ru-RU" sz="1200" dirty="0" err="1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ДаДобро</a:t>
            </a:r>
            <a:r>
              <a:rPr lang="ru-RU"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ru-RU"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Установка ящика не требует подписания соглашения, единственное требование - установить ящик в месте, доступном для всех сотрудников, и следить за его наполнением.  Для соблюдения требований безопасности ящик целесообразно установить внутри здания, чтобы доступ к нему ему имели только сотрудники и посетители, прошедшие досмотр. Собранные товары оперативно будут вывезены Фондом. </a:t>
            </a:r>
          </a:p>
          <a:p>
            <a:pPr algn="just"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solidFill>
                <a:srgbClr val="FF0000"/>
              </a:solidFill>
            </a:endParaRPr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1" dirty="0" err="1"/>
              <a:t>Какие</a:t>
            </a:r>
            <a:r>
              <a:rPr b="1" dirty="0"/>
              <a:t> </a:t>
            </a:r>
            <a:r>
              <a:rPr b="1" dirty="0" err="1"/>
              <a:t>подарки</a:t>
            </a:r>
            <a:r>
              <a:rPr b="1" dirty="0"/>
              <a:t> </a:t>
            </a:r>
            <a:r>
              <a:rPr b="1" dirty="0" err="1"/>
              <a:t>ждут</a:t>
            </a:r>
            <a:r>
              <a:rPr b="1" dirty="0"/>
              <a:t> </a:t>
            </a:r>
            <a:r>
              <a:rPr b="1" dirty="0" err="1"/>
              <a:t>ребята</a:t>
            </a:r>
            <a:r>
              <a:rPr dirty="0"/>
              <a:t>: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Только</a:t>
            </a:r>
            <a:r>
              <a:rPr dirty="0"/>
              <a:t> НОВЫЕ, НЕ МЯГКИЕ </a:t>
            </a:r>
            <a:r>
              <a:rPr dirty="0" err="1"/>
              <a:t>игрушки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Наборы</a:t>
            </a:r>
            <a:r>
              <a:rPr dirty="0"/>
              <a:t> </a:t>
            </a:r>
            <a:r>
              <a:rPr dirty="0" err="1"/>
              <a:t>Лего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разного</a:t>
            </a:r>
            <a:r>
              <a:rPr dirty="0"/>
              <a:t> </a:t>
            </a:r>
            <a:r>
              <a:rPr dirty="0" err="1"/>
              <a:t>возраста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Конструкторы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Пазлы</a:t>
            </a:r>
            <a:r>
              <a:rPr dirty="0"/>
              <a:t> и </a:t>
            </a:r>
            <a:r>
              <a:rPr dirty="0" err="1"/>
              <a:t>наборы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творчества</a:t>
            </a:r>
            <a:r>
              <a:rPr dirty="0"/>
              <a:t> (</a:t>
            </a:r>
            <a:r>
              <a:rPr dirty="0" err="1"/>
              <a:t>бисер</a:t>
            </a:r>
            <a:r>
              <a:rPr dirty="0"/>
              <a:t>, </a:t>
            </a:r>
            <a:r>
              <a:rPr dirty="0" err="1"/>
              <a:t>фетр</a:t>
            </a:r>
            <a:r>
              <a:rPr dirty="0"/>
              <a:t> и </a:t>
            </a:r>
            <a:r>
              <a:rPr dirty="0" err="1"/>
              <a:t>др</a:t>
            </a:r>
            <a:r>
              <a:rPr dirty="0"/>
              <a:t>.)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Канцелярские</a:t>
            </a:r>
            <a:r>
              <a:rPr dirty="0"/>
              <a:t> </a:t>
            </a:r>
            <a:r>
              <a:rPr dirty="0" err="1"/>
              <a:t>товары</a:t>
            </a:r>
            <a:r>
              <a:rPr dirty="0"/>
              <a:t> (</a:t>
            </a:r>
            <a:r>
              <a:rPr dirty="0" err="1"/>
              <a:t>краски</a:t>
            </a:r>
            <a:r>
              <a:rPr dirty="0"/>
              <a:t>, </a:t>
            </a:r>
            <a:r>
              <a:rPr dirty="0" err="1"/>
              <a:t>фломастеры</a:t>
            </a:r>
            <a:r>
              <a:rPr dirty="0"/>
              <a:t>, </a:t>
            </a:r>
            <a:r>
              <a:rPr dirty="0" err="1"/>
              <a:t>альбомы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рисования</a:t>
            </a:r>
            <a:r>
              <a:rPr dirty="0"/>
              <a:t> и </a:t>
            </a:r>
            <a:r>
              <a:rPr dirty="0" err="1"/>
              <a:t>т.д</a:t>
            </a:r>
            <a:r>
              <a:rPr dirty="0"/>
              <a:t>.)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Наборы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игры</a:t>
            </a:r>
            <a:r>
              <a:rPr dirty="0"/>
              <a:t> в </a:t>
            </a:r>
            <a:r>
              <a:rPr dirty="0" err="1"/>
              <a:t>доктора</a:t>
            </a:r>
            <a:r>
              <a:rPr dirty="0"/>
              <a:t>, </a:t>
            </a:r>
            <a:r>
              <a:rPr dirty="0" err="1"/>
              <a:t>полицейского</a:t>
            </a:r>
            <a:r>
              <a:rPr dirty="0"/>
              <a:t>, </a:t>
            </a:r>
            <a:r>
              <a:rPr dirty="0" err="1"/>
              <a:t>пожарного</a:t>
            </a:r>
            <a:r>
              <a:rPr dirty="0"/>
              <a:t> и </a:t>
            </a:r>
            <a:r>
              <a:rPr dirty="0" err="1"/>
              <a:t>др</a:t>
            </a:r>
            <a:r>
              <a:rPr dirty="0"/>
              <a:t>.</a:t>
            </a:r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Машинки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радиоуправлении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Развивающие</a:t>
            </a:r>
            <a:r>
              <a:rPr dirty="0"/>
              <a:t> </a:t>
            </a:r>
            <a:r>
              <a:rPr dirty="0" err="1"/>
              <a:t>настольные</a:t>
            </a:r>
            <a:r>
              <a:rPr dirty="0"/>
              <a:t> </a:t>
            </a:r>
            <a:r>
              <a:rPr dirty="0" err="1"/>
              <a:t>игры</a:t>
            </a:r>
            <a:endParaRPr dirty="0"/>
          </a:p>
          <a:p>
            <a:pPr algn="just">
              <a:defRPr sz="11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Развивающие</a:t>
            </a:r>
            <a:r>
              <a:rPr dirty="0"/>
              <a:t> </a:t>
            </a:r>
            <a:r>
              <a:rPr dirty="0" err="1"/>
              <a:t>книги</a:t>
            </a:r>
            <a:r>
              <a:rPr dirty="0"/>
              <a:t> (в </a:t>
            </a:r>
            <a:r>
              <a:rPr dirty="0" err="1"/>
              <a:t>упаковке</a:t>
            </a:r>
            <a:r>
              <a:rPr dirty="0"/>
              <a:t>) с </a:t>
            </a:r>
            <a:r>
              <a:rPr dirty="0" err="1"/>
              <a:t>позитивным</a:t>
            </a:r>
            <a:r>
              <a:rPr dirty="0"/>
              <a:t> </a:t>
            </a:r>
            <a:r>
              <a:rPr dirty="0" err="1"/>
              <a:t>сюжетом</a:t>
            </a:r>
            <a:endParaRPr dirty="0"/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TextShape 1"/>
          <p:cNvSpPr txBox="1"/>
          <p:nvPr/>
        </p:nvSpPr>
        <p:spPr>
          <a:xfrm>
            <a:off x="919760" y="76038"/>
            <a:ext cx="7178380" cy="680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7039" tIns="77039" rIns="77039" bIns="77039">
            <a:spAutoFit/>
          </a:bodyPr>
          <a:lstStyle/>
          <a:p>
            <a:pPr algn="ctr" defTabSz="411480">
              <a:defRPr b="1" cap="all">
                <a:solidFill>
                  <a:srgbClr val="FF0000"/>
                </a:solidFill>
              </a:defRPr>
            </a:pPr>
            <a:r>
              <a:t>Идеи для мероприятий: </a:t>
            </a:r>
          </a:p>
          <a:p>
            <a:pPr algn="ctr" defTabSz="411480">
              <a:defRPr b="1" cap="all">
                <a:solidFill>
                  <a:srgbClr val="FF0000"/>
                </a:solidFill>
              </a:defRPr>
            </a:pPr>
            <a:r>
              <a:t>сбор вещей, бывших в употреблении</a:t>
            </a:r>
          </a:p>
        </p:txBody>
      </p:sp>
      <p:sp>
        <p:nvSpPr>
          <p:cNvPr id="334" name="CustomShape 8"/>
          <p:cNvSpPr txBox="1">
            <a:spLocks noGrp="1"/>
          </p:cNvSpPr>
          <p:nvPr>
            <p:ph type="sldNum" sz="quarter" idx="4294967295"/>
          </p:nvPr>
        </p:nvSpPr>
        <p:spPr>
          <a:xfrm>
            <a:off x="8091964" y="353879"/>
            <a:ext cx="243836" cy="37379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t"/>
          <a:lstStyle>
            <a:lvl1pPr defTabSz="411480">
              <a:defRPr sz="2000" spc="-1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4</a:t>
            </a:fld>
            <a:endParaRPr/>
          </a:p>
        </p:txBody>
      </p:sp>
      <p:sp>
        <p:nvSpPr>
          <p:cNvPr id="335" name="Прямоугольник 1"/>
          <p:cNvSpPr txBox="1"/>
          <p:nvPr/>
        </p:nvSpPr>
        <p:spPr>
          <a:xfrm>
            <a:off x="237797" y="929419"/>
            <a:ext cx="8141605" cy="3416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200" dirty="0"/>
              <a:t>Благотворительный </a:t>
            </a:r>
            <a:r>
              <a:rPr sz="1200" dirty="0" err="1"/>
              <a:t>фонд</a:t>
            </a:r>
            <a:r>
              <a:rPr sz="1200" dirty="0"/>
              <a:t> «</a:t>
            </a:r>
            <a:r>
              <a:rPr sz="1200" dirty="0" err="1"/>
              <a:t>Второе</a:t>
            </a:r>
            <a:r>
              <a:rPr sz="1200" dirty="0"/>
              <a:t> </a:t>
            </a:r>
            <a:r>
              <a:rPr sz="1200" dirty="0" err="1"/>
              <a:t>дыхание</a:t>
            </a:r>
            <a:r>
              <a:rPr sz="1200" dirty="0"/>
              <a:t>» </a:t>
            </a:r>
            <a:r>
              <a:rPr sz="1200" dirty="0" err="1"/>
              <a:t>проводит</a:t>
            </a:r>
            <a:r>
              <a:rPr sz="1200" dirty="0"/>
              <a:t> </a:t>
            </a:r>
            <a:r>
              <a:rPr sz="1200" dirty="0" err="1"/>
              <a:t>сбору</a:t>
            </a:r>
            <a:r>
              <a:rPr sz="1200" dirty="0"/>
              <a:t> </a:t>
            </a:r>
            <a:r>
              <a:rPr sz="1200" dirty="0" err="1"/>
              <a:t>бывших</a:t>
            </a:r>
            <a:r>
              <a:rPr sz="1200" dirty="0"/>
              <a:t> в </a:t>
            </a:r>
            <a:r>
              <a:rPr sz="1200" dirty="0" err="1"/>
              <a:t>употреблении</a:t>
            </a:r>
            <a:r>
              <a:rPr sz="1200" dirty="0"/>
              <a:t> </a:t>
            </a:r>
            <a:r>
              <a:rPr sz="1200" dirty="0" err="1"/>
              <a:t>вещей</a:t>
            </a:r>
            <a:r>
              <a:rPr sz="1200" dirty="0"/>
              <a:t>. </a:t>
            </a:r>
            <a:endParaRPr lang="ru-RU" sz="1200" dirty="0" smtClean="0"/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200" dirty="0" err="1" smtClean="0"/>
              <a:t>Программы</a:t>
            </a:r>
            <a:r>
              <a:rPr sz="1200" dirty="0" smtClean="0"/>
              <a:t> </a:t>
            </a:r>
            <a:r>
              <a:rPr sz="1200" dirty="0" err="1"/>
              <a:t>фонда</a:t>
            </a:r>
            <a:r>
              <a:rPr sz="1200" dirty="0"/>
              <a:t> </a:t>
            </a:r>
            <a:r>
              <a:rPr sz="1200" dirty="0" err="1"/>
              <a:t>направлены</a:t>
            </a:r>
            <a:r>
              <a:rPr sz="1200" dirty="0"/>
              <a:t> </a:t>
            </a:r>
            <a:r>
              <a:rPr sz="1200" dirty="0" err="1"/>
              <a:t>на</a:t>
            </a:r>
            <a:r>
              <a:rPr sz="1200" dirty="0"/>
              <a:t> </a:t>
            </a:r>
            <a:r>
              <a:rPr sz="1200" dirty="0" err="1"/>
              <a:t>помощь</a:t>
            </a:r>
            <a:r>
              <a:rPr sz="1200" dirty="0"/>
              <a:t> </a:t>
            </a:r>
            <a:r>
              <a:rPr sz="1200" dirty="0" err="1"/>
              <a:t>людям</a:t>
            </a:r>
            <a:r>
              <a:rPr sz="1200" dirty="0"/>
              <a:t> </a:t>
            </a:r>
            <a:r>
              <a:rPr sz="1200" dirty="0" err="1"/>
              <a:t>из</a:t>
            </a:r>
            <a:r>
              <a:rPr sz="1200" dirty="0"/>
              <a:t> </a:t>
            </a:r>
            <a:r>
              <a:rPr sz="1200" dirty="0" err="1"/>
              <a:t>социально</a:t>
            </a:r>
            <a:r>
              <a:rPr sz="1200" dirty="0"/>
              <a:t> </a:t>
            </a:r>
            <a:r>
              <a:rPr sz="1200" dirty="0" err="1"/>
              <a:t>незащищенных</a:t>
            </a:r>
            <a:r>
              <a:rPr sz="1200" dirty="0"/>
              <a:t> </a:t>
            </a:r>
            <a:r>
              <a:rPr sz="1200" dirty="0" err="1"/>
              <a:t>групп</a:t>
            </a:r>
            <a:r>
              <a:rPr sz="1200" dirty="0"/>
              <a:t>: </a:t>
            </a:r>
            <a:r>
              <a:rPr sz="1200" dirty="0" err="1"/>
              <a:t>нуждающимся</a:t>
            </a:r>
            <a:r>
              <a:rPr sz="1200" dirty="0"/>
              <a:t> </a:t>
            </a:r>
            <a:r>
              <a:rPr sz="1200" dirty="0" err="1"/>
              <a:t>семьям</a:t>
            </a:r>
            <a:r>
              <a:rPr sz="1200" dirty="0"/>
              <a:t>, </a:t>
            </a:r>
            <a:r>
              <a:rPr sz="1200" dirty="0" err="1"/>
              <a:t>бездомным</a:t>
            </a:r>
            <a:r>
              <a:rPr sz="1200" dirty="0"/>
              <a:t>, </a:t>
            </a:r>
            <a:r>
              <a:rPr sz="1200" dirty="0" err="1"/>
              <a:t>выпускникам</a:t>
            </a:r>
            <a:r>
              <a:rPr sz="1200" dirty="0"/>
              <a:t> </a:t>
            </a:r>
            <a:r>
              <a:rPr sz="1200" dirty="0" err="1"/>
              <a:t>детских</a:t>
            </a:r>
            <a:r>
              <a:rPr sz="1200" dirty="0"/>
              <a:t> </a:t>
            </a:r>
            <a:r>
              <a:rPr sz="1200" dirty="0" err="1"/>
              <a:t>домов</a:t>
            </a:r>
            <a:r>
              <a:rPr sz="1200" dirty="0"/>
              <a:t>, </a:t>
            </a:r>
            <a:r>
              <a:rPr sz="1200" dirty="0" err="1"/>
              <a:t>людям</a:t>
            </a:r>
            <a:r>
              <a:rPr sz="1200" dirty="0"/>
              <a:t> с </a:t>
            </a:r>
            <a:r>
              <a:rPr sz="1200" dirty="0" err="1"/>
              <a:t>ограниченными</a:t>
            </a:r>
            <a:r>
              <a:rPr sz="1200" dirty="0"/>
              <a:t> </a:t>
            </a:r>
            <a:r>
              <a:rPr sz="1200" dirty="0" err="1"/>
              <a:t>возможностями</a:t>
            </a:r>
            <a:r>
              <a:rPr sz="1200" dirty="0"/>
              <a:t> </a:t>
            </a:r>
            <a:r>
              <a:rPr sz="1200" dirty="0" err="1"/>
              <a:t>здоровья</a:t>
            </a:r>
            <a:r>
              <a:rPr sz="1200" dirty="0"/>
              <a:t> </a:t>
            </a:r>
            <a:r>
              <a:rPr sz="1200" dirty="0" err="1"/>
              <a:t>путем</a:t>
            </a:r>
            <a:r>
              <a:rPr sz="1200" dirty="0"/>
              <a:t> </a:t>
            </a:r>
            <a:r>
              <a:rPr sz="1200" dirty="0" err="1"/>
              <a:t>оказания</a:t>
            </a:r>
            <a:r>
              <a:rPr sz="1200" dirty="0"/>
              <a:t> поддержки в </a:t>
            </a:r>
            <a:r>
              <a:rPr sz="1200" dirty="0" err="1"/>
              <a:t>трудоустройстве</a:t>
            </a:r>
            <a:r>
              <a:rPr sz="1200" dirty="0"/>
              <a:t> и </a:t>
            </a:r>
            <a:r>
              <a:rPr sz="1200" dirty="0" err="1"/>
              <a:t>решении</a:t>
            </a:r>
            <a:r>
              <a:rPr sz="1200" dirty="0"/>
              <a:t> </a:t>
            </a:r>
            <a:r>
              <a:rPr sz="1200" dirty="0" err="1"/>
              <a:t>социально-бытовых</a:t>
            </a:r>
            <a:r>
              <a:rPr sz="1200" dirty="0"/>
              <a:t> </a:t>
            </a:r>
            <a:r>
              <a:rPr sz="1200" dirty="0" err="1"/>
              <a:t>проблем</a:t>
            </a:r>
            <a:r>
              <a:rPr sz="1200" dirty="0" smtClean="0"/>
              <a:t>.</a:t>
            </a:r>
            <a:r>
              <a:rPr lang="ru-RU" sz="1200" dirty="0" smtClean="0"/>
              <a:t> </a:t>
            </a:r>
            <a:r>
              <a:rPr sz="1200" dirty="0" err="1" smtClean="0"/>
              <a:t>Вещи</a:t>
            </a:r>
            <a:r>
              <a:rPr sz="1200" dirty="0" smtClean="0"/>
              <a:t> </a:t>
            </a:r>
            <a:r>
              <a:rPr sz="1200" dirty="0"/>
              <a:t>в </a:t>
            </a:r>
            <a:r>
              <a:rPr sz="1200" dirty="0" err="1"/>
              <a:t>хорошем</a:t>
            </a:r>
            <a:r>
              <a:rPr sz="1200" dirty="0"/>
              <a:t> </a:t>
            </a:r>
            <a:r>
              <a:rPr sz="1200" dirty="0" err="1"/>
              <a:t>состоянии</a:t>
            </a:r>
            <a:r>
              <a:rPr sz="1200" dirty="0"/>
              <a:t> </a:t>
            </a:r>
            <a:r>
              <a:rPr sz="1200" dirty="0" err="1"/>
              <a:t>сортируются</a:t>
            </a:r>
            <a:r>
              <a:rPr sz="1200" dirty="0"/>
              <a:t> по </a:t>
            </a:r>
            <a:r>
              <a:rPr sz="1200" dirty="0" err="1"/>
              <a:t>назначению</a:t>
            </a:r>
            <a:r>
              <a:rPr sz="1200" dirty="0"/>
              <a:t> и </a:t>
            </a:r>
            <a:r>
              <a:rPr sz="1200" dirty="0" err="1"/>
              <a:t>сезонности</a:t>
            </a:r>
            <a:r>
              <a:rPr sz="1200" dirty="0"/>
              <a:t> и </a:t>
            </a:r>
            <a:r>
              <a:rPr sz="1200" dirty="0" err="1"/>
              <a:t>передаются</a:t>
            </a:r>
            <a:r>
              <a:rPr sz="1200" dirty="0"/>
              <a:t> </a:t>
            </a:r>
            <a:r>
              <a:rPr sz="1200" dirty="0" err="1"/>
              <a:t>нуждающимся</a:t>
            </a:r>
            <a:r>
              <a:rPr sz="1200" dirty="0"/>
              <a:t> в </a:t>
            </a:r>
            <a:r>
              <a:rPr sz="1200" dirty="0" err="1"/>
              <a:t>Москве</a:t>
            </a:r>
            <a:r>
              <a:rPr sz="1200" dirty="0"/>
              <a:t> и 12 </a:t>
            </a:r>
            <a:r>
              <a:rPr sz="1200" dirty="0" err="1"/>
              <a:t>регионах</a:t>
            </a:r>
            <a:r>
              <a:rPr sz="1200" dirty="0"/>
              <a:t>. </a:t>
            </a:r>
            <a:r>
              <a:rPr lang="ru-RU" sz="1200" dirty="0" smtClean="0"/>
              <a:t> </a:t>
            </a:r>
            <a:r>
              <a:rPr sz="1200" dirty="0" err="1" smtClean="0"/>
              <a:t>Часть</a:t>
            </a:r>
            <a:r>
              <a:rPr sz="1200" dirty="0" smtClean="0"/>
              <a:t> </a:t>
            </a:r>
            <a:r>
              <a:rPr sz="1200" dirty="0" err="1"/>
              <a:t>собранной</a:t>
            </a:r>
            <a:r>
              <a:rPr sz="1200" dirty="0"/>
              <a:t> </a:t>
            </a:r>
            <a:r>
              <a:rPr sz="1200" dirty="0" err="1"/>
              <a:t>одежды</a:t>
            </a:r>
            <a:r>
              <a:rPr sz="1200" dirty="0"/>
              <a:t> </a:t>
            </a:r>
            <a:r>
              <a:rPr sz="1200" dirty="0" err="1"/>
              <a:t>реализуется</a:t>
            </a:r>
            <a:r>
              <a:rPr sz="1200" dirty="0"/>
              <a:t> в </a:t>
            </a:r>
            <a:r>
              <a:rPr sz="1200" dirty="0" err="1"/>
              <a:t>магазинах</a:t>
            </a:r>
            <a:r>
              <a:rPr sz="1200" dirty="0"/>
              <a:t> </a:t>
            </a:r>
            <a:r>
              <a:rPr sz="1200" dirty="0" err="1"/>
              <a:t>секонд-хэнд</a:t>
            </a:r>
            <a:r>
              <a:rPr sz="1200" dirty="0"/>
              <a:t>. </a:t>
            </a:r>
            <a:r>
              <a:rPr sz="1200" dirty="0" err="1"/>
              <a:t>Вещи</a:t>
            </a:r>
            <a:r>
              <a:rPr sz="1200" dirty="0"/>
              <a:t> в </a:t>
            </a:r>
            <a:r>
              <a:rPr sz="1200" dirty="0" err="1"/>
              <a:t>плохом</a:t>
            </a:r>
            <a:r>
              <a:rPr sz="1200" dirty="0"/>
              <a:t> </a:t>
            </a:r>
            <a:r>
              <a:rPr sz="1200" dirty="0" err="1"/>
              <a:t>состоянии</a:t>
            </a:r>
            <a:r>
              <a:rPr sz="1200" dirty="0"/>
              <a:t> </a:t>
            </a:r>
            <a:r>
              <a:rPr sz="1200" dirty="0" err="1"/>
              <a:t>перерабатываются</a:t>
            </a:r>
            <a:r>
              <a:rPr sz="1200" dirty="0"/>
              <a:t> в </a:t>
            </a:r>
            <a:r>
              <a:rPr sz="1200" dirty="0" err="1"/>
              <a:t>новые</a:t>
            </a:r>
            <a:r>
              <a:rPr sz="1200" dirty="0"/>
              <a:t> </a:t>
            </a:r>
            <a:r>
              <a:rPr sz="1200" dirty="0" err="1"/>
              <a:t>материалы</a:t>
            </a:r>
            <a:r>
              <a:rPr sz="1200" dirty="0"/>
              <a:t> и </a:t>
            </a:r>
            <a:r>
              <a:rPr sz="1200" dirty="0" err="1"/>
              <a:t>изделия</a:t>
            </a:r>
            <a:r>
              <a:rPr sz="1200" dirty="0"/>
              <a:t>. </a:t>
            </a:r>
            <a:r>
              <a:rPr sz="1200" dirty="0" err="1"/>
              <a:t>Таким</a:t>
            </a:r>
            <a:r>
              <a:rPr sz="1200" dirty="0"/>
              <a:t> </a:t>
            </a:r>
            <a:r>
              <a:rPr sz="1200" dirty="0" err="1"/>
              <a:t>образом</a:t>
            </a:r>
            <a:r>
              <a:rPr sz="1200" dirty="0"/>
              <a:t>, </a:t>
            </a:r>
            <a:r>
              <a:rPr sz="1200" dirty="0" err="1"/>
              <a:t>вещи</a:t>
            </a:r>
            <a:r>
              <a:rPr sz="1200" dirty="0"/>
              <a:t> </a:t>
            </a:r>
            <a:r>
              <a:rPr sz="1200" dirty="0" err="1"/>
              <a:t>не</a:t>
            </a:r>
            <a:r>
              <a:rPr sz="1200" dirty="0"/>
              <a:t> </a:t>
            </a:r>
            <a:r>
              <a:rPr sz="1200" dirty="0" err="1"/>
              <a:t>попадают</a:t>
            </a:r>
            <a:r>
              <a:rPr sz="1200" dirty="0"/>
              <a:t> </a:t>
            </a:r>
            <a:r>
              <a:rPr sz="1200" dirty="0" err="1"/>
              <a:t>на</a:t>
            </a:r>
            <a:r>
              <a:rPr sz="1200" dirty="0"/>
              <a:t> </a:t>
            </a:r>
            <a:r>
              <a:rPr sz="1200" dirty="0" err="1"/>
              <a:t>свалки</a:t>
            </a:r>
            <a:r>
              <a:rPr sz="1200" dirty="0"/>
              <a:t>, а </a:t>
            </a:r>
            <a:r>
              <a:rPr sz="1200" dirty="0" err="1"/>
              <a:t>возвращаются</a:t>
            </a:r>
            <a:r>
              <a:rPr sz="1200" dirty="0"/>
              <a:t> в </a:t>
            </a:r>
            <a:r>
              <a:rPr sz="1200" dirty="0" err="1"/>
              <a:t>экономику</a:t>
            </a:r>
            <a:r>
              <a:rPr sz="1200" dirty="0"/>
              <a:t> и </a:t>
            </a:r>
            <a:r>
              <a:rPr sz="1200" dirty="0" err="1"/>
              <a:t>создают</a:t>
            </a:r>
            <a:r>
              <a:rPr sz="1200" dirty="0"/>
              <a:t> </a:t>
            </a:r>
            <a:r>
              <a:rPr sz="1200" dirty="0" err="1"/>
              <a:t>новые</a:t>
            </a:r>
            <a:r>
              <a:rPr sz="1200" dirty="0"/>
              <a:t> </a:t>
            </a:r>
            <a:r>
              <a:rPr sz="1200" dirty="0" err="1"/>
              <a:t>рабочие</a:t>
            </a:r>
            <a:r>
              <a:rPr sz="1200" dirty="0"/>
              <a:t> </a:t>
            </a:r>
            <a:r>
              <a:rPr sz="1200" dirty="0" err="1"/>
              <a:t>места</a:t>
            </a:r>
            <a:r>
              <a:rPr sz="1200" dirty="0"/>
              <a:t>. </a:t>
            </a:r>
            <a:endParaRPr lang="ru-RU" sz="1200" dirty="0" smtClean="0"/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ru-RU" sz="1200" dirty="0"/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ru-RU" sz="1200" dirty="0" smtClean="0"/>
              <a:t>В рамках акции ведомством устанавливается </a:t>
            </a:r>
            <a:r>
              <a:rPr lang="ru-RU" sz="1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мобильный контейнер для сбора вещей, который предоставляется фондом. Установка контейнера потребует информационного письма в фонд по факту проведения акции и 5 фотографий людей, сдающих вещи - это необходимо для отчета в Фонд президентских грантов, выделивший средства для производства контейнеров. Контейнер необходимо установить в месте, доступном для всех сотрудников, и следить за его наполнением.  Для соблюдения требований безопасности контейнер целесообразно установить внутри здания, чтобы доступ к нему ему имели только сотрудники и посетители, прошедшие досмотр. Собранные вещи оперативно будут вывезены фондом. </a:t>
            </a:r>
          </a:p>
          <a:p>
            <a:pPr>
              <a:defRPr sz="1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200" dirty="0"/>
          </a:p>
          <a:p>
            <a:pPr>
              <a:defRPr sz="1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1200" dirty="0" err="1" smtClean="0"/>
              <a:t>Какие</a:t>
            </a:r>
            <a:r>
              <a:rPr sz="1200" dirty="0" smtClean="0"/>
              <a:t> </a:t>
            </a:r>
            <a:r>
              <a:rPr sz="1200" dirty="0" err="1"/>
              <a:t>вещи</a:t>
            </a:r>
            <a:r>
              <a:rPr sz="1200" dirty="0"/>
              <a:t> </a:t>
            </a:r>
            <a:r>
              <a:rPr sz="1200" dirty="0" err="1"/>
              <a:t>можно</a:t>
            </a:r>
            <a:r>
              <a:rPr sz="1200" dirty="0"/>
              <a:t> </a:t>
            </a:r>
            <a:r>
              <a:rPr sz="1200" dirty="0" err="1"/>
              <a:t>сдать</a:t>
            </a:r>
            <a:r>
              <a:rPr sz="1200" dirty="0"/>
              <a:t>? </a:t>
            </a:r>
            <a:r>
              <a:rPr sz="1200" dirty="0" err="1" smtClean="0"/>
              <a:t>Чистые</a:t>
            </a:r>
            <a:r>
              <a:rPr sz="1200" dirty="0" smtClean="0"/>
              <a:t> </a:t>
            </a:r>
            <a:r>
              <a:rPr sz="1200" dirty="0" err="1"/>
              <a:t>вещи</a:t>
            </a:r>
            <a:r>
              <a:rPr sz="1200" dirty="0"/>
              <a:t> в </a:t>
            </a:r>
            <a:r>
              <a:rPr sz="1200" dirty="0" err="1"/>
              <a:t>любом</a:t>
            </a:r>
            <a:r>
              <a:rPr sz="1200" dirty="0"/>
              <a:t> </a:t>
            </a:r>
            <a:r>
              <a:rPr sz="1200" dirty="0" err="1"/>
              <a:t>состоянии</a:t>
            </a:r>
            <a:r>
              <a:rPr sz="1200" dirty="0"/>
              <a:t>. </a:t>
            </a:r>
            <a:r>
              <a:rPr sz="1200" dirty="0" err="1" smtClean="0"/>
              <a:t>Обувь</a:t>
            </a:r>
            <a:r>
              <a:rPr sz="1200" dirty="0"/>
              <a:t>, </a:t>
            </a:r>
            <a:r>
              <a:rPr sz="1200" dirty="0" err="1"/>
              <a:t>сумки</a:t>
            </a:r>
            <a:r>
              <a:rPr sz="1200" dirty="0"/>
              <a:t>, </a:t>
            </a:r>
            <a:r>
              <a:rPr sz="1200" dirty="0" err="1"/>
              <a:t>ремни</a:t>
            </a:r>
            <a:r>
              <a:rPr sz="1200" dirty="0"/>
              <a:t>, </a:t>
            </a:r>
            <a:r>
              <a:rPr sz="1200" dirty="0" err="1"/>
              <a:t>аксессуары</a:t>
            </a:r>
            <a:r>
              <a:rPr sz="1200" dirty="0"/>
              <a:t> в </a:t>
            </a:r>
            <a:r>
              <a:rPr sz="1200" dirty="0" err="1"/>
              <a:t>хорошем</a:t>
            </a:r>
            <a:r>
              <a:rPr sz="1200" dirty="0"/>
              <a:t> </a:t>
            </a:r>
            <a:r>
              <a:rPr sz="1200" dirty="0" err="1"/>
              <a:t>состоянии</a:t>
            </a:r>
            <a:r>
              <a:rPr sz="1200" dirty="0"/>
              <a:t>, </a:t>
            </a:r>
            <a:r>
              <a:rPr sz="1200" dirty="0" err="1"/>
              <a:t>пригодном</a:t>
            </a:r>
            <a:r>
              <a:rPr sz="1200" dirty="0"/>
              <a:t> к </a:t>
            </a:r>
            <a:r>
              <a:rPr sz="1200" dirty="0" err="1"/>
              <a:t>дальнейшему</a:t>
            </a:r>
            <a:r>
              <a:rPr sz="1200" dirty="0"/>
              <a:t> </a:t>
            </a:r>
            <a:r>
              <a:rPr sz="1200" dirty="0" err="1"/>
              <a:t>использованию</a:t>
            </a:r>
            <a:r>
              <a:rPr sz="1200" dirty="0"/>
              <a:t>, </a:t>
            </a:r>
            <a:r>
              <a:rPr sz="1200" dirty="0" err="1"/>
              <a:t>так</a:t>
            </a:r>
            <a:r>
              <a:rPr sz="1200" dirty="0"/>
              <a:t> </a:t>
            </a:r>
            <a:r>
              <a:rPr sz="1200" dirty="0" err="1"/>
              <a:t>как</a:t>
            </a:r>
            <a:r>
              <a:rPr sz="1200" dirty="0"/>
              <a:t> </a:t>
            </a:r>
            <a:r>
              <a:rPr sz="1200" dirty="0" err="1"/>
              <a:t>изделия</a:t>
            </a:r>
            <a:r>
              <a:rPr sz="1200" dirty="0"/>
              <a:t> </a:t>
            </a:r>
            <a:r>
              <a:rPr sz="1200" dirty="0" err="1"/>
              <a:t>из</a:t>
            </a:r>
            <a:r>
              <a:rPr sz="1200" dirty="0"/>
              <a:t> </a:t>
            </a:r>
            <a:r>
              <a:rPr sz="1200" dirty="0" err="1"/>
              <a:t>кожи</a:t>
            </a:r>
            <a:r>
              <a:rPr sz="1200" dirty="0"/>
              <a:t> и </a:t>
            </a:r>
            <a:r>
              <a:rPr sz="1200" dirty="0" err="1"/>
              <a:t>металла</a:t>
            </a:r>
            <a:r>
              <a:rPr sz="1200" dirty="0"/>
              <a:t> </a:t>
            </a:r>
            <a:r>
              <a:rPr sz="1200" dirty="0" err="1"/>
              <a:t>невозможно</a:t>
            </a:r>
            <a:r>
              <a:rPr sz="1200" dirty="0"/>
              <a:t> </a:t>
            </a:r>
            <a:r>
              <a:rPr sz="1200" dirty="0" err="1"/>
              <a:t>переработать</a:t>
            </a:r>
            <a:r>
              <a:rPr sz="1200" dirty="0"/>
              <a:t>.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TextShape 1"/>
          <p:cNvSpPr txBox="1"/>
          <p:nvPr/>
        </p:nvSpPr>
        <p:spPr>
          <a:xfrm>
            <a:off x="1222244" y="218785"/>
            <a:ext cx="6567758" cy="4133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7039" tIns="77039" rIns="77039" bIns="77039">
            <a:spAutoFit/>
          </a:bodyPr>
          <a:lstStyle>
            <a:lvl1pPr algn="ctr" defTabSz="411480">
              <a:defRPr b="1" cap="all">
                <a:solidFill>
                  <a:srgbClr val="FF0000"/>
                </a:solidFill>
              </a:defRPr>
            </a:lvl1pPr>
          </a:lstStyle>
          <a:p>
            <a:r>
              <a:t>Идеи для мероприятий: акция донорства крови</a:t>
            </a:r>
          </a:p>
        </p:txBody>
      </p:sp>
      <p:sp>
        <p:nvSpPr>
          <p:cNvPr id="338" name="CustomShape 8"/>
          <p:cNvSpPr txBox="1">
            <a:spLocks noGrp="1"/>
          </p:cNvSpPr>
          <p:nvPr>
            <p:ph type="sldNum" sz="quarter" idx="4294967295"/>
          </p:nvPr>
        </p:nvSpPr>
        <p:spPr>
          <a:xfrm>
            <a:off x="8091964" y="353879"/>
            <a:ext cx="243836" cy="37379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t"/>
          <a:lstStyle>
            <a:lvl1pPr defTabSz="411480">
              <a:defRPr sz="2000" spc="-1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5</a:t>
            </a:fld>
            <a:endParaRPr/>
          </a:p>
        </p:txBody>
      </p:sp>
      <p:sp>
        <p:nvSpPr>
          <p:cNvPr id="339" name="Прямоугольник 1"/>
          <p:cNvSpPr txBox="1"/>
          <p:nvPr/>
        </p:nvSpPr>
        <p:spPr>
          <a:xfrm>
            <a:off x="264570" y="1024828"/>
            <a:ext cx="4905520" cy="3600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Донорство</a:t>
            </a:r>
            <a:r>
              <a:rPr b="0" dirty="0"/>
              <a:t> – </a:t>
            </a:r>
            <a:r>
              <a:rPr b="0" dirty="0" err="1"/>
              <a:t>это</a:t>
            </a:r>
            <a:r>
              <a:rPr b="0" dirty="0"/>
              <a:t> </a:t>
            </a:r>
            <a:r>
              <a:rPr b="0" dirty="0" err="1"/>
              <a:t>простой</a:t>
            </a:r>
            <a:r>
              <a:rPr b="0" dirty="0"/>
              <a:t> и </a:t>
            </a:r>
            <a:r>
              <a:rPr b="0" dirty="0" err="1"/>
              <a:t>доступный</a:t>
            </a:r>
            <a:r>
              <a:rPr b="0" dirty="0"/>
              <a:t> </a:t>
            </a:r>
            <a:r>
              <a:rPr b="0" dirty="0" err="1"/>
              <a:t>способ</a:t>
            </a:r>
            <a:r>
              <a:rPr b="0" dirty="0"/>
              <a:t> </a:t>
            </a:r>
            <a:r>
              <a:rPr b="0" dirty="0" err="1"/>
              <a:t>помочь</a:t>
            </a:r>
            <a:r>
              <a:rPr b="0" dirty="0"/>
              <a:t> </a:t>
            </a:r>
            <a:r>
              <a:rPr b="0" dirty="0" err="1"/>
              <a:t>людям</a:t>
            </a:r>
            <a:r>
              <a:rPr b="0" dirty="0"/>
              <a:t>, </a:t>
            </a:r>
            <a:r>
              <a:rPr b="0" dirty="0" err="1"/>
              <a:t>нуждающимся</a:t>
            </a:r>
            <a:r>
              <a:rPr b="0" dirty="0"/>
              <a:t> в </a:t>
            </a:r>
            <a:r>
              <a:rPr b="0" dirty="0" err="1"/>
              <a:t>переливании</a:t>
            </a:r>
            <a:r>
              <a:rPr b="0" dirty="0"/>
              <a:t> </a:t>
            </a:r>
            <a:r>
              <a:rPr b="0" dirty="0" err="1"/>
              <a:t>крови</a:t>
            </a:r>
            <a:r>
              <a:rPr b="0" dirty="0"/>
              <a:t>, </a:t>
            </a:r>
            <a:r>
              <a:rPr b="0" dirty="0" err="1"/>
              <a:t>поддержать</a:t>
            </a:r>
            <a:r>
              <a:rPr b="0" dirty="0"/>
              <a:t> </a:t>
            </a:r>
            <a:r>
              <a:rPr b="0" dirty="0" err="1"/>
              <a:t>их</a:t>
            </a:r>
            <a:r>
              <a:rPr b="0" dirty="0"/>
              <a:t> семьи, </a:t>
            </a:r>
            <a:r>
              <a:rPr b="0" dirty="0" err="1"/>
              <a:t>внести</a:t>
            </a:r>
            <a:r>
              <a:rPr b="0" dirty="0"/>
              <a:t> </a:t>
            </a:r>
            <a:r>
              <a:rPr b="0" dirty="0" err="1"/>
              <a:t>посильный</a:t>
            </a:r>
            <a:r>
              <a:rPr b="0" dirty="0"/>
              <a:t> </a:t>
            </a:r>
            <a:r>
              <a:rPr b="0" dirty="0" err="1"/>
              <a:t>вклад</a:t>
            </a:r>
            <a:r>
              <a:rPr b="0" dirty="0"/>
              <a:t> в </a:t>
            </a:r>
            <a:r>
              <a:rPr b="0" dirty="0" err="1"/>
              <a:t>развитие</a:t>
            </a:r>
            <a:r>
              <a:rPr b="0" dirty="0"/>
              <a:t> </a:t>
            </a:r>
            <a:r>
              <a:rPr b="0" dirty="0" err="1"/>
              <a:t>нашего</a:t>
            </a:r>
            <a:r>
              <a:rPr b="0" dirty="0"/>
              <a:t> </a:t>
            </a:r>
            <a:r>
              <a:rPr b="0" dirty="0" err="1"/>
              <a:t>общества</a:t>
            </a:r>
            <a:r>
              <a:rPr b="0" dirty="0"/>
              <a:t>. </a:t>
            </a:r>
          </a:p>
          <a:p>
            <a:pPr algn="just"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0" dirty="0"/>
          </a:p>
          <a:p>
            <a:pPr algn="just"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/>
              <a:t>В </a:t>
            </a:r>
            <a:r>
              <a:rPr b="0" dirty="0" err="1"/>
              <a:t>рамках</a:t>
            </a:r>
            <a:r>
              <a:rPr b="0" dirty="0"/>
              <a:t> </a:t>
            </a:r>
            <a:r>
              <a:rPr b="0" dirty="0" err="1"/>
              <a:t>акции</a:t>
            </a:r>
            <a:r>
              <a:rPr b="0" dirty="0"/>
              <a:t> </a:t>
            </a:r>
            <a:r>
              <a:rPr b="0" dirty="0" err="1"/>
              <a:t>внутри</a:t>
            </a:r>
            <a:r>
              <a:rPr b="0" dirty="0"/>
              <a:t> </a:t>
            </a:r>
            <a:r>
              <a:rPr b="0" dirty="0" err="1"/>
              <a:t>ведомства</a:t>
            </a:r>
            <a:r>
              <a:rPr b="0" dirty="0"/>
              <a:t> </a:t>
            </a:r>
            <a:r>
              <a:rPr b="0" dirty="0" err="1"/>
              <a:t>необходимо</a:t>
            </a:r>
            <a:r>
              <a:rPr b="0" dirty="0"/>
              <a:t> </a:t>
            </a:r>
            <a:r>
              <a:rPr b="0" dirty="0" err="1"/>
              <a:t>организовать</a:t>
            </a:r>
            <a:r>
              <a:rPr b="0" dirty="0"/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 smtClean="0"/>
              <a:t>группу</a:t>
            </a:r>
            <a:r>
              <a:rPr b="0" dirty="0" smtClean="0"/>
              <a:t> </a:t>
            </a:r>
            <a:r>
              <a:rPr b="0" dirty="0" err="1"/>
              <a:t>сотрудников</a:t>
            </a:r>
            <a:r>
              <a:rPr b="0" dirty="0"/>
              <a:t>, </a:t>
            </a:r>
            <a:r>
              <a:rPr b="0" dirty="0" err="1"/>
              <a:t>что</a:t>
            </a:r>
            <a:r>
              <a:rPr b="0" dirty="0"/>
              <a:t> </a:t>
            </a:r>
            <a:r>
              <a:rPr b="0" dirty="0" err="1"/>
              <a:t>желают</a:t>
            </a:r>
            <a:r>
              <a:rPr b="0" dirty="0"/>
              <a:t> </a:t>
            </a:r>
            <a:r>
              <a:rPr b="0" dirty="0" err="1"/>
              <a:t>сдать</a:t>
            </a:r>
            <a:r>
              <a:rPr b="0" dirty="0"/>
              <a:t> </a:t>
            </a:r>
            <a:r>
              <a:rPr b="0" dirty="0" err="1"/>
              <a:t>кровь</a:t>
            </a:r>
            <a:r>
              <a:rPr b="0" dirty="0"/>
              <a:t>, и </a:t>
            </a:r>
            <a:r>
              <a:rPr b="0" dirty="0" err="1"/>
              <a:t>их</a:t>
            </a:r>
            <a:r>
              <a:rPr b="0" dirty="0"/>
              <a:t> </a:t>
            </a:r>
            <a:r>
              <a:rPr b="0" dirty="0" err="1"/>
              <a:t>консультирование</a:t>
            </a:r>
            <a:r>
              <a:rPr b="0" dirty="0"/>
              <a:t>, </a:t>
            </a:r>
            <a:r>
              <a:rPr b="0" dirty="0" err="1"/>
              <a:t>как</a:t>
            </a:r>
            <a:r>
              <a:rPr b="0" dirty="0"/>
              <a:t> </a:t>
            </a:r>
            <a:r>
              <a:rPr b="0" dirty="0" err="1"/>
              <a:t>подготовиться</a:t>
            </a:r>
            <a:r>
              <a:rPr b="0" dirty="0"/>
              <a:t> к </a:t>
            </a:r>
            <a:r>
              <a:rPr b="0" dirty="0" err="1"/>
              <a:t>кроводаче</a:t>
            </a:r>
            <a:r>
              <a:rPr b="0" dirty="0"/>
              <a:t> (</a:t>
            </a:r>
            <a:r>
              <a:rPr b="0" dirty="0" err="1"/>
              <a:t>все</a:t>
            </a:r>
            <a:r>
              <a:rPr b="0" dirty="0"/>
              <a:t> </a:t>
            </a:r>
            <a:r>
              <a:rPr b="0" dirty="0" err="1"/>
              <a:t>материалы</a:t>
            </a:r>
            <a:r>
              <a:rPr b="0" dirty="0"/>
              <a:t> </a:t>
            </a:r>
            <a:r>
              <a:rPr b="0" dirty="0" err="1"/>
              <a:t>предоставляются</a:t>
            </a:r>
            <a:r>
              <a:rPr b="0" dirty="0"/>
              <a:t>);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 smtClean="0"/>
              <a:t>пропуска</a:t>
            </a:r>
            <a:r>
              <a:rPr b="0" dirty="0" smtClean="0"/>
              <a:t> </a:t>
            </a:r>
            <a:r>
              <a:rPr b="0" dirty="0" err="1"/>
              <a:t>для</a:t>
            </a:r>
            <a:r>
              <a:rPr b="0" dirty="0"/>
              <a:t> </a:t>
            </a:r>
            <a:r>
              <a:rPr b="0" dirty="0" err="1"/>
              <a:t>бригады</a:t>
            </a:r>
            <a:r>
              <a:rPr b="0" dirty="0"/>
              <a:t> </a:t>
            </a:r>
            <a:r>
              <a:rPr b="0" dirty="0" err="1"/>
              <a:t>службы</a:t>
            </a:r>
            <a:r>
              <a:rPr b="0" dirty="0"/>
              <a:t> </a:t>
            </a:r>
            <a:r>
              <a:rPr b="0" dirty="0" err="1"/>
              <a:t>крови</a:t>
            </a:r>
            <a:r>
              <a:rPr b="0" dirty="0"/>
              <a:t> и </a:t>
            </a:r>
            <a:r>
              <a:rPr b="0" dirty="0" err="1"/>
              <a:t>автомобиля</a:t>
            </a:r>
            <a:r>
              <a:rPr b="0" dirty="0"/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smtClean="0"/>
              <a:t>2 </a:t>
            </a:r>
            <a:r>
              <a:rPr b="0" dirty="0" err="1" smtClean="0"/>
              <a:t>грузчик</a:t>
            </a:r>
            <a:r>
              <a:rPr lang="ru-RU" b="0" dirty="0" smtClean="0"/>
              <a:t>а</a:t>
            </a:r>
            <a:r>
              <a:rPr b="0" dirty="0" smtClean="0"/>
              <a:t> </a:t>
            </a:r>
            <a:r>
              <a:rPr b="0" dirty="0" err="1"/>
              <a:t>для</a:t>
            </a:r>
            <a:r>
              <a:rPr b="0" dirty="0"/>
              <a:t> </a:t>
            </a:r>
            <a:r>
              <a:rPr b="0" dirty="0" err="1"/>
              <a:t>транспортировки</a:t>
            </a:r>
            <a:r>
              <a:rPr b="0" dirty="0"/>
              <a:t> </a:t>
            </a:r>
            <a:r>
              <a:rPr b="0" dirty="0" err="1"/>
              <a:t>мобильных</a:t>
            </a:r>
            <a:r>
              <a:rPr b="0" dirty="0"/>
              <a:t> </a:t>
            </a:r>
            <a:r>
              <a:rPr b="0" dirty="0" err="1"/>
              <a:t>кресел</a:t>
            </a:r>
            <a:r>
              <a:rPr b="0" dirty="0"/>
              <a:t> и </a:t>
            </a:r>
            <a:r>
              <a:rPr b="0" dirty="0" err="1"/>
              <a:t>прочего</a:t>
            </a:r>
            <a:r>
              <a:rPr b="0" dirty="0"/>
              <a:t> </a:t>
            </a:r>
            <a:r>
              <a:rPr b="0" dirty="0" err="1"/>
              <a:t>оборудования</a:t>
            </a:r>
            <a:r>
              <a:rPr b="0" dirty="0"/>
              <a:t> </a:t>
            </a:r>
            <a:r>
              <a:rPr b="0" dirty="0" err="1"/>
              <a:t>для</a:t>
            </a:r>
            <a:r>
              <a:rPr b="0" dirty="0"/>
              <a:t> </a:t>
            </a:r>
            <a:r>
              <a:rPr b="0" dirty="0" err="1"/>
              <a:t>проведения</a:t>
            </a:r>
            <a:r>
              <a:rPr b="0" dirty="0"/>
              <a:t> </a:t>
            </a:r>
            <a:r>
              <a:rPr b="0" dirty="0" err="1"/>
              <a:t>забора</a:t>
            </a:r>
            <a:r>
              <a:rPr b="0" dirty="0"/>
              <a:t> </a:t>
            </a:r>
            <a:r>
              <a:rPr b="0" dirty="0" err="1"/>
              <a:t>крови</a:t>
            </a:r>
            <a:r>
              <a:rPr b="0" dirty="0"/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 smtClean="0"/>
              <a:t>просторное</a:t>
            </a:r>
            <a:r>
              <a:rPr b="0" dirty="0" smtClean="0"/>
              <a:t> </a:t>
            </a:r>
            <a:r>
              <a:rPr b="0" dirty="0" err="1"/>
              <a:t>помещение</a:t>
            </a:r>
            <a:r>
              <a:rPr b="0" dirty="0"/>
              <a:t> </a:t>
            </a:r>
            <a:r>
              <a:rPr b="0" dirty="0" err="1" smtClean="0"/>
              <a:t>для</a:t>
            </a:r>
            <a:r>
              <a:rPr b="0" dirty="0" smtClean="0"/>
              <a:t> </a:t>
            </a:r>
            <a:r>
              <a:rPr lang="ru-RU" b="0" dirty="0" smtClean="0"/>
              <a:t>установки мобильных кресел для </a:t>
            </a:r>
            <a:r>
              <a:rPr b="0" dirty="0" err="1" smtClean="0"/>
              <a:t>забора</a:t>
            </a:r>
            <a:r>
              <a:rPr b="0" dirty="0" smtClean="0"/>
              <a:t> </a:t>
            </a:r>
            <a:r>
              <a:rPr b="0" dirty="0" err="1"/>
              <a:t>крови</a:t>
            </a:r>
            <a:r>
              <a:rPr b="0" dirty="0"/>
              <a:t> и </a:t>
            </a:r>
            <a:r>
              <a:rPr b="0" dirty="0" err="1"/>
              <a:t>помещение</a:t>
            </a:r>
            <a:r>
              <a:rPr b="0" dirty="0"/>
              <a:t> </a:t>
            </a:r>
            <a:r>
              <a:rPr b="0" dirty="0" err="1"/>
              <a:t>со</a:t>
            </a:r>
            <a:r>
              <a:rPr b="0" dirty="0"/>
              <a:t> </a:t>
            </a:r>
            <a:r>
              <a:rPr b="0" dirty="0" err="1"/>
              <a:t>столами</a:t>
            </a:r>
            <a:r>
              <a:rPr b="0" dirty="0"/>
              <a:t> </a:t>
            </a:r>
            <a:r>
              <a:rPr b="0" dirty="0" err="1"/>
              <a:t>для</a:t>
            </a:r>
            <a:r>
              <a:rPr b="0" dirty="0"/>
              <a:t> </a:t>
            </a:r>
            <a:r>
              <a:rPr b="0" dirty="0" err="1"/>
              <a:t>работы</a:t>
            </a:r>
            <a:r>
              <a:rPr b="0" dirty="0"/>
              <a:t> </a:t>
            </a:r>
            <a:r>
              <a:rPr b="0" dirty="0" err="1" smtClean="0"/>
              <a:t>терапевтов</a:t>
            </a:r>
            <a:r>
              <a:rPr b="0" dirty="0" smtClean="0"/>
              <a:t>;</a:t>
            </a:r>
            <a:endParaRPr lang="ru-RU" b="0" dirty="0" smtClean="0"/>
          </a:p>
          <a:p>
            <a:pPr marL="171450" indent="-171450" algn="just">
              <a:buFont typeface="Arial" panose="020B0604020202020204" pitchFamily="34" charset="0"/>
              <a:buChar char="•"/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 smtClean="0"/>
              <a:t>чай</a:t>
            </a:r>
            <a:r>
              <a:rPr b="0" dirty="0"/>
              <a:t>, </a:t>
            </a:r>
            <a:r>
              <a:rPr b="0" dirty="0" err="1"/>
              <a:t>сахар</a:t>
            </a:r>
            <a:r>
              <a:rPr b="0" dirty="0"/>
              <a:t> и </a:t>
            </a:r>
            <a:r>
              <a:rPr b="0" dirty="0" err="1"/>
              <a:t>печенье</a:t>
            </a:r>
            <a:r>
              <a:rPr b="0" dirty="0"/>
              <a:t> </a:t>
            </a:r>
            <a:r>
              <a:rPr b="0" dirty="0" err="1"/>
              <a:t>для</a:t>
            </a:r>
            <a:r>
              <a:rPr b="0" dirty="0"/>
              <a:t> </a:t>
            </a:r>
            <a:r>
              <a:rPr b="0" dirty="0" err="1"/>
              <a:t>доноров</a:t>
            </a:r>
            <a:r>
              <a:rPr b="0" dirty="0"/>
              <a:t> </a:t>
            </a:r>
            <a:r>
              <a:rPr b="0" dirty="0" err="1"/>
              <a:t>крови</a:t>
            </a:r>
            <a:r>
              <a:rPr b="0" dirty="0"/>
              <a:t>.</a:t>
            </a:r>
          </a:p>
          <a:p>
            <a:pPr algn="just"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/>
              <a:t>Акция</a:t>
            </a:r>
            <a:r>
              <a:rPr b="0" dirty="0"/>
              <a:t> </a:t>
            </a:r>
            <a:r>
              <a:rPr b="0" dirty="0" err="1"/>
              <a:t>проводится</a:t>
            </a:r>
            <a:r>
              <a:rPr b="0" dirty="0"/>
              <a:t> с 8:00 </a:t>
            </a:r>
            <a:r>
              <a:rPr b="0" dirty="0" err="1"/>
              <a:t>до</a:t>
            </a:r>
            <a:r>
              <a:rPr b="0" dirty="0"/>
              <a:t> 13:00, </a:t>
            </a:r>
            <a:r>
              <a:rPr b="0" dirty="0" err="1"/>
              <a:t>забор</a:t>
            </a:r>
            <a:r>
              <a:rPr b="0" dirty="0"/>
              <a:t> </a:t>
            </a:r>
            <a:r>
              <a:rPr b="0" dirty="0" err="1"/>
              <a:t>крови</a:t>
            </a:r>
            <a:r>
              <a:rPr b="0" dirty="0"/>
              <a:t> </a:t>
            </a:r>
            <a:r>
              <a:rPr b="0" dirty="0" err="1"/>
              <a:t>осуществляется</a:t>
            </a:r>
            <a:r>
              <a:rPr b="0" dirty="0"/>
              <a:t> с 9:00 </a:t>
            </a:r>
            <a:r>
              <a:rPr b="0" dirty="0" err="1"/>
              <a:t>до</a:t>
            </a:r>
            <a:r>
              <a:rPr b="0" dirty="0"/>
              <a:t> 12:00.</a:t>
            </a:r>
          </a:p>
          <a:p>
            <a:pPr algn="just"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0" dirty="0"/>
          </a:p>
          <a:p>
            <a:pPr algn="just">
              <a:defRPr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/>
              <a:t>Все</a:t>
            </a:r>
            <a:r>
              <a:rPr b="0" dirty="0"/>
              <a:t> </a:t>
            </a:r>
            <a:r>
              <a:rPr b="0" dirty="0" err="1"/>
              <a:t>необходимые</a:t>
            </a:r>
            <a:r>
              <a:rPr b="0" dirty="0"/>
              <a:t> </a:t>
            </a:r>
            <a:r>
              <a:rPr b="0" dirty="0" err="1"/>
              <a:t>документы</a:t>
            </a:r>
            <a:r>
              <a:rPr b="0" dirty="0"/>
              <a:t>, </a:t>
            </a:r>
            <a:r>
              <a:rPr b="0" dirty="0" err="1"/>
              <a:t>примеры</a:t>
            </a:r>
            <a:r>
              <a:rPr b="0" dirty="0"/>
              <a:t> </a:t>
            </a:r>
            <a:r>
              <a:rPr b="0" dirty="0" err="1"/>
              <a:t>докладных</a:t>
            </a:r>
            <a:r>
              <a:rPr b="0" dirty="0"/>
              <a:t>, </a:t>
            </a:r>
            <a:r>
              <a:rPr b="0" dirty="0" err="1"/>
              <a:t>анонсов</a:t>
            </a:r>
            <a:r>
              <a:rPr b="0" dirty="0"/>
              <a:t>, </a:t>
            </a:r>
            <a:r>
              <a:rPr lang="ru-RU" b="0" dirty="0" smtClean="0"/>
              <a:t>а также описание </a:t>
            </a:r>
            <a:r>
              <a:rPr b="0" dirty="0" err="1" smtClean="0"/>
              <a:t>опыт</a:t>
            </a:r>
            <a:r>
              <a:rPr lang="ru-RU" b="0" dirty="0" smtClean="0"/>
              <a:t>а</a:t>
            </a:r>
            <a:r>
              <a:rPr b="0" dirty="0" smtClean="0"/>
              <a:t> </a:t>
            </a:r>
            <a:r>
              <a:rPr b="0" dirty="0" err="1"/>
              <a:t>привлечения</a:t>
            </a:r>
            <a:r>
              <a:rPr b="0" dirty="0"/>
              <a:t> и </a:t>
            </a:r>
            <a:r>
              <a:rPr b="0" dirty="0" err="1"/>
              <a:t>организации</a:t>
            </a:r>
            <a:r>
              <a:rPr b="0" dirty="0"/>
              <a:t> </a:t>
            </a:r>
            <a:r>
              <a:rPr b="0" dirty="0" err="1"/>
              <a:t>доноров</a:t>
            </a:r>
            <a:r>
              <a:rPr b="0" dirty="0"/>
              <a:t> </a:t>
            </a:r>
            <a:r>
              <a:rPr b="0" dirty="0" err="1"/>
              <a:t>мы</a:t>
            </a:r>
            <a:r>
              <a:rPr b="0" dirty="0"/>
              <a:t> </a:t>
            </a:r>
            <a:r>
              <a:rPr b="0" dirty="0" err="1"/>
              <a:t>готовы</a:t>
            </a:r>
            <a:r>
              <a:rPr b="0" dirty="0"/>
              <a:t> </a:t>
            </a:r>
            <a:r>
              <a:rPr b="0" dirty="0" err="1"/>
              <a:t>предоставить</a:t>
            </a:r>
            <a:r>
              <a:rPr b="0" dirty="0" smtClean="0"/>
              <a:t>.</a:t>
            </a:r>
            <a:endParaRPr b="0" dirty="0"/>
          </a:p>
        </p:txBody>
      </p:sp>
      <p:pic>
        <p:nvPicPr>
          <p:cNvPr id="340" name="Рисунок 2" descr="Рисунок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764610" y="1484019"/>
            <a:ext cx="2571191" cy="21870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TextShape 1"/>
          <p:cNvSpPr txBox="1"/>
          <p:nvPr/>
        </p:nvSpPr>
        <p:spPr>
          <a:xfrm>
            <a:off x="1473027" y="202172"/>
            <a:ext cx="6053217" cy="413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7039" tIns="77039" rIns="77039" bIns="77039">
            <a:spAutoFit/>
          </a:bodyPr>
          <a:lstStyle/>
          <a:p>
            <a:pPr algn="ctr" defTabSz="411480">
              <a:defRPr b="1" cap="all">
                <a:solidFill>
                  <a:srgbClr val="FF0000"/>
                </a:solidFill>
              </a:defRPr>
            </a:pPr>
            <a:r>
              <a:t>идеи для мероприятий: зеленый офис</a:t>
            </a:r>
          </a:p>
        </p:txBody>
      </p:sp>
      <p:sp>
        <p:nvSpPr>
          <p:cNvPr id="343" name="CustomShape 8"/>
          <p:cNvSpPr txBox="1">
            <a:spLocks noGrp="1"/>
          </p:cNvSpPr>
          <p:nvPr>
            <p:ph type="sldNum" sz="quarter" idx="4294967295"/>
          </p:nvPr>
        </p:nvSpPr>
        <p:spPr>
          <a:xfrm>
            <a:off x="8091964" y="353879"/>
            <a:ext cx="243836" cy="37379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 anchor="t"/>
          <a:lstStyle>
            <a:lvl1pPr defTabSz="411480">
              <a:defRPr sz="2000" spc="-1">
                <a:solidFill>
                  <a:srgbClr val="00B2A9"/>
                </a:solidFill>
              </a:defRPr>
            </a:lvl1pPr>
          </a:lstStyle>
          <a:p>
            <a:fld id="{86CB4B4D-7CA3-9044-876B-883B54F8677D}" type="slidenum">
              <a:rPr/>
              <a:pPr/>
              <a:t>6</a:t>
            </a:fld>
            <a:endParaRPr/>
          </a:p>
        </p:txBody>
      </p:sp>
      <p:sp>
        <p:nvSpPr>
          <p:cNvPr id="344" name="Прямоугольник 1"/>
          <p:cNvSpPr txBox="1"/>
          <p:nvPr/>
        </p:nvSpPr>
        <p:spPr>
          <a:xfrm>
            <a:off x="199613" y="940158"/>
            <a:ext cx="8272631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Лекция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сотрудников</a:t>
            </a:r>
            <a:r>
              <a:rPr dirty="0"/>
              <a:t> </a:t>
            </a:r>
            <a:r>
              <a:rPr lang="ru-RU" dirty="0" smtClean="0"/>
              <a:t>"</a:t>
            </a:r>
            <a:r>
              <a:rPr dirty="0" smtClean="0"/>
              <a:t>КАК </a:t>
            </a:r>
            <a:r>
              <a:rPr dirty="0"/>
              <a:t>СДЕЛАТЬ ОФИС ЗЕЛЁНЫМ</a:t>
            </a:r>
            <a:r>
              <a:rPr dirty="0" smtClean="0"/>
              <a:t>?</a:t>
            </a:r>
            <a:r>
              <a:rPr lang="ru-RU" dirty="0" smtClean="0"/>
              <a:t>"</a:t>
            </a:r>
            <a:r>
              <a:rPr dirty="0" smtClean="0"/>
              <a:t> </a:t>
            </a:r>
            <a:endParaRPr b="1" dirty="0"/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1" dirty="0"/>
          </a:p>
          <a:p>
            <a:pPr algn="just">
              <a:defRPr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ru-RU" b="0" dirty="0" smtClean="0">
                <a:solidFill>
                  <a:srgbClr val="0070C0"/>
                </a:solidFill>
              </a:rPr>
              <a:t>Зеленый офис – это офис, в котором в</a:t>
            </a:r>
            <a:r>
              <a:rPr b="0" dirty="0" err="1" smtClean="0">
                <a:solidFill>
                  <a:srgbClr val="0070C0"/>
                </a:solidFill>
              </a:rPr>
              <a:t>се</a:t>
            </a:r>
            <a:r>
              <a:rPr b="0" dirty="0" smtClean="0">
                <a:solidFill>
                  <a:srgbClr val="0070C0"/>
                </a:solidFill>
              </a:rPr>
              <a:t> </a:t>
            </a:r>
            <a:r>
              <a:rPr b="0" dirty="0" err="1">
                <a:solidFill>
                  <a:srgbClr val="0070C0"/>
                </a:solidFill>
              </a:rPr>
              <a:t>сотрудники</a:t>
            </a:r>
            <a:r>
              <a:rPr b="0" dirty="0">
                <a:solidFill>
                  <a:srgbClr val="0070C0"/>
                </a:solidFill>
              </a:rPr>
              <a:t> </a:t>
            </a:r>
            <a:r>
              <a:rPr b="0" dirty="0" err="1">
                <a:solidFill>
                  <a:srgbClr val="0070C0"/>
                </a:solidFill>
              </a:rPr>
              <a:t>вовлечены</a:t>
            </a:r>
            <a:r>
              <a:rPr b="0" dirty="0">
                <a:solidFill>
                  <a:srgbClr val="0070C0"/>
                </a:solidFill>
              </a:rPr>
              <a:t> в </a:t>
            </a:r>
            <a:r>
              <a:rPr b="0" dirty="0" err="1">
                <a:solidFill>
                  <a:srgbClr val="0070C0"/>
                </a:solidFill>
              </a:rPr>
              <a:t>реализацию</a:t>
            </a:r>
            <a:r>
              <a:rPr b="0" dirty="0">
                <a:solidFill>
                  <a:srgbClr val="0070C0"/>
                </a:solidFill>
              </a:rPr>
              <a:t> </a:t>
            </a:r>
            <a:r>
              <a:rPr b="0" dirty="0" err="1">
                <a:solidFill>
                  <a:srgbClr val="0070C0"/>
                </a:solidFill>
              </a:rPr>
              <a:t>программы</a:t>
            </a:r>
            <a:r>
              <a:rPr b="0" dirty="0">
                <a:solidFill>
                  <a:srgbClr val="0070C0"/>
                </a:solidFill>
              </a:rPr>
              <a:t> по </a:t>
            </a:r>
            <a:r>
              <a:rPr b="0" dirty="0" err="1">
                <a:solidFill>
                  <a:srgbClr val="0070C0"/>
                </a:solidFill>
              </a:rPr>
              <a:t>созданию</a:t>
            </a:r>
            <a:r>
              <a:rPr b="0" dirty="0">
                <a:solidFill>
                  <a:srgbClr val="0070C0"/>
                </a:solidFill>
              </a:rPr>
              <a:t> и </a:t>
            </a:r>
            <a:r>
              <a:rPr b="0" dirty="0" err="1">
                <a:solidFill>
                  <a:srgbClr val="0070C0"/>
                </a:solidFill>
              </a:rPr>
              <a:t>поддержанию</a:t>
            </a:r>
            <a:r>
              <a:rPr b="0" dirty="0">
                <a:solidFill>
                  <a:srgbClr val="0070C0"/>
                </a:solidFill>
              </a:rPr>
              <a:t> </a:t>
            </a:r>
            <a:r>
              <a:rPr b="0" dirty="0" err="1">
                <a:solidFill>
                  <a:srgbClr val="0070C0"/>
                </a:solidFill>
              </a:rPr>
              <a:t>здоровой</a:t>
            </a:r>
            <a:r>
              <a:rPr b="0" dirty="0">
                <a:solidFill>
                  <a:srgbClr val="0070C0"/>
                </a:solidFill>
              </a:rPr>
              <a:t> </a:t>
            </a:r>
            <a:r>
              <a:rPr b="0" dirty="0" err="1">
                <a:solidFill>
                  <a:srgbClr val="0070C0"/>
                </a:solidFill>
              </a:rPr>
              <a:t>обстановки</a:t>
            </a:r>
            <a:r>
              <a:rPr b="0" dirty="0">
                <a:solidFill>
                  <a:srgbClr val="0070C0"/>
                </a:solidFill>
              </a:rPr>
              <a:t>, </a:t>
            </a:r>
            <a:r>
              <a:rPr b="0" dirty="0" err="1">
                <a:solidFill>
                  <a:srgbClr val="0070C0"/>
                </a:solidFill>
              </a:rPr>
              <a:t>ответственных</a:t>
            </a:r>
            <a:r>
              <a:rPr b="0" dirty="0">
                <a:solidFill>
                  <a:srgbClr val="0070C0"/>
                </a:solidFill>
              </a:rPr>
              <a:t> </a:t>
            </a:r>
            <a:r>
              <a:rPr b="0" dirty="0" err="1">
                <a:solidFill>
                  <a:srgbClr val="0070C0"/>
                </a:solidFill>
              </a:rPr>
              <a:t>закупок</a:t>
            </a:r>
            <a:r>
              <a:rPr b="0" dirty="0">
                <a:solidFill>
                  <a:srgbClr val="0070C0"/>
                </a:solidFill>
              </a:rPr>
              <a:t> и </a:t>
            </a:r>
            <a:r>
              <a:rPr b="0" dirty="0" err="1">
                <a:solidFill>
                  <a:srgbClr val="0070C0"/>
                </a:solidFill>
              </a:rPr>
              <a:t>режима</a:t>
            </a:r>
            <a:r>
              <a:rPr b="0" dirty="0">
                <a:solidFill>
                  <a:srgbClr val="0070C0"/>
                </a:solidFill>
              </a:rPr>
              <a:t> </a:t>
            </a:r>
            <a:r>
              <a:rPr b="0" dirty="0" err="1">
                <a:solidFill>
                  <a:srgbClr val="0070C0"/>
                </a:solidFill>
              </a:rPr>
              <a:t>экономии</a:t>
            </a:r>
            <a:r>
              <a:rPr b="0" dirty="0">
                <a:solidFill>
                  <a:srgbClr val="0070C0"/>
                </a:solidFill>
              </a:rPr>
              <a:t>. </a:t>
            </a:r>
            <a:endParaRPr dirty="0">
              <a:solidFill>
                <a:srgbClr val="0070C0"/>
              </a:solidFill>
            </a:endParaRPr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solidFill>
                <a:srgbClr val="0070C0"/>
              </a:solidFill>
            </a:endParaRPr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В 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рамках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#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Щедрого</a:t>
            </a:r>
            <a:r>
              <a:rPr lang="ru-RU"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В</a:t>
            </a:r>
            <a:r>
              <a:rPr sz="12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торника</a:t>
            </a:r>
            <a:r>
              <a:rPr sz="12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</a:t>
            </a:r>
            <a:r>
              <a:rPr dirty="0"/>
              <a:t>Минэкономразвития России </a:t>
            </a:r>
            <a:r>
              <a:rPr dirty="0" err="1"/>
              <a:t>планирует</a:t>
            </a:r>
            <a:r>
              <a:rPr dirty="0"/>
              <a:t> </a:t>
            </a:r>
            <a:r>
              <a:rPr dirty="0" err="1"/>
              <a:t>проведение</a:t>
            </a:r>
            <a:r>
              <a:rPr dirty="0"/>
              <a:t> </a:t>
            </a:r>
            <a:r>
              <a:rPr dirty="0" err="1"/>
              <a:t>онлайн-лекции</a:t>
            </a:r>
            <a:r>
              <a:rPr dirty="0"/>
              <a:t> по </a:t>
            </a:r>
            <a:r>
              <a:rPr dirty="0" err="1"/>
              <a:t>экопросвещению</a:t>
            </a:r>
            <a:r>
              <a:rPr dirty="0"/>
              <a:t> </a:t>
            </a:r>
            <a:r>
              <a:rPr dirty="0" err="1"/>
              <a:t>сотрудников</a:t>
            </a:r>
            <a:r>
              <a:rPr dirty="0"/>
              <a:t> в </a:t>
            </a:r>
            <a:r>
              <a:rPr dirty="0" err="1"/>
              <a:t>целях</a:t>
            </a:r>
            <a:r>
              <a:rPr dirty="0"/>
              <a:t> </a:t>
            </a:r>
            <a:r>
              <a:rPr dirty="0" err="1"/>
              <a:t>экономии</a:t>
            </a:r>
            <a:r>
              <a:rPr dirty="0"/>
              <a:t> </a:t>
            </a:r>
            <a:r>
              <a:rPr dirty="0" err="1"/>
              <a:t>ресурсов</a:t>
            </a:r>
            <a:r>
              <a:rPr dirty="0"/>
              <a:t> (</a:t>
            </a:r>
            <a:r>
              <a:rPr dirty="0" err="1"/>
              <a:t>электроэнергия</a:t>
            </a:r>
            <a:r>
              <a:rPr dirty="0"/>
              <a:t>, </a:t>
            </a:r>
            <a:r>
              <a:rPr dirty="0" err="1"/>
              <a:t>вода</a:t>
            </a:r>
            <a:r>
              <a:rPr dirty="0"/>
              <a:t>, </a:t>
            </a:r>
            <a:r>
              <a:rPr dirty="0" err="1"/>
              <a:t>бумага</a:t>
            </a:r>
            <a:r>
              <a:rPr dirty="0"/>
              <a:t>), </a:t>
            </a:r>
            <a:r>
              <a:rPr dirty="0" err="1"/>
              <a:t>отказа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лишних</a:t>
            </a:r>
            <a:r>
              <a:rPr dirty="0"/>
              <a:t> </a:t>
            </a:r>
            <a:r>
              <a:rPr dirty="0" err="1"/>
              <a:t>закупок</a:t>
            </a:r>
            <a:r>
              <a:rPr dirty="0"/>
              <a:t>, </a:t>
            </a:r>
            <a:r>
              <a:rPr dirty="0" err="1"/>
              <a:t>проведения</a:t>
            </a:r>
            <a:r>
              <a:rPr dirty="0"/>
              <a:t> </a:t>
            </a:r>
            <a:r>
              <a:rPr dirty="0" err="1"/>
              <a:t>зеленых</a:t>
            </a:r>
            <a:r>
              <a:rPr dirty="0"/>
              <a:t> </a:t>
            </a:r>
            <a:r>
              <a:rPr dirty="0" err="1"/>
              <a:t>мероприятий</a:t>
            </a:r>
            <a:r>
              <a:rPr dirty="0"/>
              <a:t>, </a:t>
            </a:r>
            <a:r>
              <a:rPr dirty="0" err="1"/>
              <a:t>использования</a:t>
            </a:r>
            <a:r>
              <a:rPr dirty="0"/>
              <a:t> </a:t>
            </a:r>
            <a:r>
              <a:rPr dirty="0" err="1"/>
              <a:t>безопасных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и </a:t>
            </a:r>
            <a:r>
              <a:rPr dirty="0" err="1"/>
              <a:t>технологий</a:t>
            </a:r>
            <a:r>
              <a:rPr dirty="0"/>
              <a:t>, </a:t>
            </a:r>
            <a:r>
              <a:rPr dirty="0" err="1"/>
              <a:t>сортировки</a:t>
            </a:r>
            <a:r>
              <a:rPr dirty="0"/>
              <a:t> и </a:t>
            </a:r>
            <a:r>
              <a:rPr dirty="0" err="1"/>
              <a:t>сдачи</a:t>
            </a:r>
            <a:r>
              <a:rPr dirty="0"/>
              <a:t> в </a:t>
            </a:r>
            <a:r>
              <a:rPr dirty="0" err="1"/>
              <a:t>переработку</a:t>
            </a:r>
            <a:r>
              <a:rPr dirty="0"/>
              <a:t> </a:t>
            </a:r>
            <a:r>
              <a:rPr dirty="0" err="1"/>
              <a:t>отходов</a:t>
            </a:r>
            <a:r>
              <a:rPr dirty="0"/>
              <a:t>.</a:t>
            </a:r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  <a:p>
            <a:pPr algn="just">
              <a:defRPr sz="1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участия</a:t>
            </a:r>
            <a:r>
              <a:rPr dirty="0"/>
              <a:t> в </a:t>
            </a:r>
            <a:r>
              <a:rPr dirty="0" err="1"/>
              <a:t>мероприятии</a:t>
            </a:r>
            <a:r>
              <a:rPr dirty="0"/>
              <a:t> </a:t>
            </a:r>
            <a:r>
              <a:rPr dirty="0" err="1"/>
              <a:t>достаточно</a:t>
            </a:r>
            <a:r>
              <a:rPr dirty="0"/>
              <a:t> </a:t>
            </a:r>
            <a:r>
              <a:rPr dirty="0" err="1"/>
              <a:t>проинформировать</a:t>
            </a:r>
            <a:r>
              <a:rPr dirty="0"/>
              <a:t> </a:t>
            </a:r>
            <a:r>
              <a:rPr dirty="0" err="1"/>
              <a:t>сотрудников</a:t>
            </a:r>
            <a:r>
              <a:rPr dirty="0"/>
              <a:t> </a:t>
            </a:r>
            <a:r>
              <a:rPr lang="ru-RU" dirty="0" smtClean="0"/>
              <a:t>вашего ведомства </a:t>
            </a:r>
            <a:r>
              <a:rPr dirty="0" smtClean="0"/>
              <a:t>о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 smtClean="0"/>
              <a:t>проведении</a:t>
            </a:r>
            <a:r>
              <a:rPr lang="ru-RU" dirty="0" smtClean="0"/>
              <a:t>, информация будет предоставлена Минэкономразвития России. 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740</Words>
  <Application>Microsoft Office PowerPoint</Application>
  <PresentationFormat>Произвольный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Фирулёва Екатерина Александровна</cp:lastModifiedBy>
  <cp:revision>16</cp:revision>
  <dcterms:modified xsi:type="dcterms:W3CDTF">2020-11-16T11:04:10Z</dcterms:modified>
</cp:coreProperties>
</file>