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2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6.xml" ContentType="application/vnd.openxmlformats-officedocument.drawingml.chartshapes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76" r:id="rId4"/>
    <p:sldId id="290" r:id="rId5"/>
    <p:sldId id="291" r:id="rId6"/>
    <p:sldId id="292" r:id="rId7"/>
    <p:sldId id="289" r:id="rId8"/>
    <p:sldId id="302" r:id="rId9"/>
    <p:sldId id="295" r:id="rId10"/>
    <p:sldId id="296" r:id="rId11"/>
    <p:sldId id="297" r:id="rId12"/>
    <p:sldId id="306" r:id="rId13"/>
    <p:sldId id="307" r:id="rId14"/>
    <p:sldId id="268" r:id="rId15"/>
    <p:sldId id="287" r:id="rId16"/>
    <p:sldId id="288" r:id="rId17"/>
    <p:sldId id="299" r:id="rId18"/>
    <p:sldId id="300" r:id="rId19"/>
    <p:sldId id="30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2661" autoAdjust="0"/>
  </p:normalViewPr>
  <p:slideViewPr>
    <p:cSldViewPr>
      <p:cViewPr>
        <p:scale>
          <a:sx n="71" d="100"/>
          <a:sy n="71" d="100"/>
        </p:scale>
        <p:origin x="-1795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image" Target="../media/image12.jpeg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openxmlformats.org/officeDocument/2006/relationships/image" Target="../media/image13.jpeg"/><Relationship Id="rId1" Type="http://schemas.openxmlformats.org/officeDocument/2006/relationships/themeOverride" Target="../theme/themeOverride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динамика случаев  травматизма</a:t>
            </a:r>
          </a:p>
          <a:p>
            <a:pPr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(групп. + тяж. + см.) </a:t>
            </a:r>
          </a:p>
          <a:p>
            <a:pPr>
              <a:defRPr/>
            </a:pPr>
            <a:endParaRPr lang="ru-RU" sz="2600" i="1" baseline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4399122807017543"/>
          <c:y val="1.36110706232369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30711023038076707"/>
          <c:w val="0.98506768890730767"/>
          <c:h val="0.6030745541588510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НС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5.2631578947368425E-2"/>
                  <c:y val="-4.9777429379321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707602339181284E-2"/>
                  <c:y val="5.6129768876161404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169705760464181E-2"/>
                  <c:y val="4.9527863754969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1169590643274851E-2"/>
                  <c:y val="-4.9777429379321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4093567251461937E-2"/>
                  <c:y val="5.6537029257014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8245614035087717E-2"/>
                  <c:y val="4.7462982174856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2397660818713448E-2"/>
                  <c:y val="-5.4518136939257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6783625730994149E-2"/>
                  <c:y val="4.2925958633777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157894736842105E-2"/>
                  <c:y val="-5.925884449919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5080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301</c:v>
                </c:pt>
                <c:pt idx="1">
                  <c:v>244</c:v>
                </c:pt>
                <c:pt idx="2">
                  <c:v>233</c:v>
                </c:pt>
                <c:pt idx="3">
                  <c:v>252</c:v>
                </c:pt>
                <c:pt idx="4">
                  <c:v>207</c:v>
                </c:pt>
                <c:pt idx="5">
                  <c:v>194</c:v>
                </c:pt>
                <c:pt idx="6">
                  <c:v>222</c:v>
                </c:pt>
                <c:pt idx="7">
                  <c:v>184</c:v>
                </c:pt>
                <c:pt idx="8">
                  <c:v>200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7182848"/>
        <c:axId val="83572608"/>
      </c:lineChart>
      <c:catAx>
        <c:axId val="7718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/>
            </a:pPr>
            <a:endParaRPr lang="ru-RU"/>
          </a:p>
        </c:txPr>
        <c:crossAx val="83572608"/>
        <c:crosses val="autoZero"/>
        <c:auto val="1"/>
        <c:lblAlgn val="ctr"/>
        <c:lblOffset val="100"/>
        <c:noMultiLvlLbl val="0"/>
      </c:catAx>
      <c:valAx>
        <c:axId val="83572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182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пострадавших с тяжелым и </a:t>
            </a:r>
          </a:p>
          <a:p>
            <a:pPr algn="ctr">
              <a:defRPr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смертельным исходом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формам собственности</a:t>
            </a: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c:rich>
      </c:tx>
      <c:layout>
        <c:manualLayout>
          <c:xMode val="edge"/>
          <c:yMode val="edge"/>
          <c:x val="0.14354158957188715"/>
          <c:y val="9.7934246340365531E-4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305084745762712E-2"/>
          <c:y val="0.13673751532085204"/>
          <c:w val="0.97387005649717517"/>
          <c:h val="0.863262459611741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0.13926520854986268"/>
                  <c:y val="0.172683631941556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Гос.</a:t>
                    </a:r>
                    <a:r>
                      <a:rPr lang="ru-RU" baseline="0" dirty="0" smtClean="0"/>
                      <a:t> – </a:t>
                    </a:r>
                    <a:r>
                      <a:rPr lang="ru-RU" dirty="0" smtClean="0"/>
                      <a:t>37</a:t>
                    </a:r>
                    <a:r>
                      <a:rPr lang="ru-RU" baseline="0" dirty="0" smtClean="0"/>
                      <a:t> (</a:t>
                    </a:r>
                    <a:r>
                      <a:rPr lang="ru-RU" dirty="0" smtClean="0"/>
                      <a:t>19%), </a:t>
                    </a:r>
                  </a:p>
                  <a:p>
                    <a:r>
                      <a:rPr lang="ru-RU" dirty="0" smtClean="0"/>
                      <a:t>из них: </a:t>
                    </a:r>
                  </a:p>
                  <a:p>
                    <a:r>
                      <a:rPr lang="ru-RU" sz="3200" dirty="0" smtClean="0">
                        <a:solidFill>
                          <a:srgbClr val="FF0000"/>
                        </a:solidFill>
                      </a:rPr>
                      <a:t>5 см.</a:t>
                    </a:r>
                    <a:endParaRPr lang="ru-RU" sz="32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3037597759131411E-2"/>
                  <c:y val="0.132733153409516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Мун.</a:t>
                    </a:r>
                    <a:r>
                      <a:rPr lang="ru-RU" baseline="0" dirty="0" smtClean="0"/>
                      <a:t>-</a:t>
                    </a:r>
                    <a:r>
                      <a:rPr lang="ru-RU" dirty="0" smtClean="0"/>
                      <a:t>14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(7%), </a:t>
                    </a:r>
                  </a:p>
                  <a:p>
                    <a:r>
                      <a:rPr lang="ru-RU" dirty="0" smtClean="0"/>
                      <a:t>из них: </a:t>
                    </a:r>
                    <a:r>
                      <a:rPr lang="ru-RU" sz="3200" dirty="0" smtClean="0">
                        <a:solidFill>
                          <a:srgbClr val="FF0000"/>
                        </a:solidFill>
                      </a:rPr>
                      <a:t>1см.</a:t>
                    </a:r>
                    <a:endParaRPr lang="ru-RU" sz="32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8926776102139775"/>
                  <c:y val="-0.212869720734225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Частная</a:t>
                    </a:r>
                    <a:r>
                      <a:rPr lang="ru-RU" baseline="0" dirty="0" smtClean="0"/>
                      <a:t> -</a:t>
                    </a:r>
                    <a:r>
                      <a:rPr lang="ru-RU" dirty="0" smtClean="0"/>
                      <a:t>147</a:t>
                    </a:r>
                    <a:r>
                      <a:rPr lang="ru-RU" baseline="0" dirty="0" smtClean="0"/>
                      <a:t> (</a:t>
                    </a:r>
                    <a:r>
                      <a:rPr lang="ru-RU" dirty="0" smtClean="0"/>
                      <a:t>74%), из них: </a:t>
                    </a:r>
                    <a:r>
                      <a:rPr lang="ru-RU" sz="3200" dirty="0" smtClean="0">
                        <a:solidFill>
                          <a:srgbClr val="FF0000"/>
                        </a:solidFill>
                      </a:rPr>
                      <a:t>40см.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 </a:t>
                    </a:r>
                    <a:endParaRPr lang="ru-RU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Гос.</c:v>
                </c:pt>
                <c:pt idx="1">
                  <c:v>Мун.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</c:v>
                </c:pt>
                <c:pt idx="1">
                  <c:v>14</c:v>
                </c:pt>
                <c:pt idx="2">
                  <c:v>147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22222222222224E-2"/>
          <c:y val="6.7933494437137198E-2"/>
          <c:w val="0.9375"/>
          <c:h val="0.9076410627521532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00B0F0"/>
                </a:solidFill>
              </a:ln>
            </c:spPr>
          </c:dPt>
          <c:dLbls>
            <c:dLbl>
              <c:idx val="0"/>
              <c:layout>
                <c:manualLayout>
                  <c:x val="0.19166666666666668"/>
                  <c:y val="2.3721034655497732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27</a:t>
                    </a:r>
                    <a:r>
                      <a:rPr lang="ru-RU" sz="24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(13,5%)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916666666666668"/>
                  <c:y val="-2.3721034655497732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13</a:t>
                    </a:r>
                    <a:r>
                      <a:rPr lang="ru-RU" sz="24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(6,5%)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6111111111111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13</a:t>
                    </a:r>
                    <a:r>
                      <a:rPr lang="ru-RU" sz="2400" b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(6,5%)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400" b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69</a:t>
                    </a:r>
                    <a:r>
                      <a:rPr lang="ru-RU" sz="2400" b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(34,5%)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0000000000000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58</a:t>
                    </a:r>
                    <a:r>
                      <a:rPr lang="ru-RU" sz="2400" b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(29%)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555555555555556"/>
                  <c:y val="4.7442069310995464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7</a:t>
                    </a:r>
                    <a:r>
                      <a:rPr lang="ru-RU" sz="2400" b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(3,5%)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11111111111111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9</a:t>
                    </a:r>
                    <a:r>
                      <a:rPr lang="ru-RU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(4,5%)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4722222222222227E-2"/>
                  <c:y val="2.3721034655497732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4</a:t>
                    </a:r>
                    <a:r>
                      <a:rPr lang="ru-RU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(2%)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Нарушение ПДД и требований без-сти при экспл. трансп. средств</c:v>
                </c:pt>
                <c:pt idx="1">
                  <c:v>Нарушение трудовой дисциплины</c:v>
                </c:pt>
                <c:pt idx="2">
                  <c:v>Нарушение техпроцесса</c:v>
                </c:pt>
                <c:pt idx="3">
                  <c:v>Прочие причины</c:v>
                </c:pt>
                <c:pt idx="4">
                  <c:v>Неудовлетворительная организация производства работ</c:v>
                </c:pt>
                <c:pt idx="5">
                  <c:v>Неприменение СИЗ</c:v>
                </c:pt>
                <c:pt idx="6">
                  <c:v>Недостатки в обучении</c:v>
                </c:pt>
                <c:pt idx="7">
                  <c:v>Неуд. тех.состояние зданий, сооружений, территории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27</c:v>
                </c:pt>
                <c:pt idx="1">
                  <c:v>13</c:v>
                </c:pt>
                <c:pt idx="2">
                  <c:v>13</c:v>
                </c:pt>
                <c:pt idx="3">
                  <c:v>69</c:v>
                </c:pt>
                <c:pt idx="4">
                  <c:v>58</c:v>
                </c:pt>
                <c:pt idx="5">
                  <c:v>7</c:v>
                </c:pt>
                <c:pt idx="6">
                  <c:v>9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7961600"/>
        <c:axId val="27963392"/>
      </c:barChart>
      <c:catAx>
        <c:axId val="27961600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27963392"/>
        <c:crosses val="autoZero"/>
        <c:auto val="1"/>
        <c:lblAlgn val="ctr"/>
        <c:lblOffset val="100"/>
        <c:noMultiLvlLbl val="0"/>
      </c:catAx>
      <c:valAx>
        <c:axId val="27963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7961600"/>
        <c:crosses val="autoZero"/>
        <c:crossBetween val="between"/>
      </c:valAx>
    </c:plotArea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9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722222222222224E-2"/>
          <c:y val="6.7933494437137198E-2"/>
          <c:w val="0.9375"/>
          <c:h val="0.9076410627521532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00B0F0"/>
                </a:solidFill>
              </a:ln>
            </c:spPr>
          </c:dPt>
          <c:dLbls>
            <c:dLbl>
              <c:idx val="0"/>
              <c:layout>
                <c:manualLayout>
                  <c:x val="3.055555555555555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67</a:t>
                    </a:r>
                    <a:r>
                      <a:rPr lang="ru-RU" sz="2400" smtClean="0"/>
                      <a:t> (33,5%)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36111111111112"/>
                  <c:y val="2.3721034655498604E-3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46</a:t>
                    </a:r>
                    <a:r>
                      <a:rPr lang="ru-RU" sz="2400" smtClean="0"/>
                      <a:t> (23%)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583333333333333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24</a:t>
                    </a:r>
                    <a:r>
                      <a:rPr lang="ru-RU" sz="2400" smtClean="0"/>
                      <a:t> (12%)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4861111111111111"/>
                  <c:y val="-4.7442069310995464E-3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19</a:t>
                    </a:r>
                    <a:r>
                      <a:rPr lang="ru-RU" sz="2400" smtClean="0"/>
                      <a:t> (9,5%)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777777777777779E-2"/>
                  <c:y val="7.11631039664932E-3"/>
                </c:manualLayout>
              </c:layout>
              <c:tx>
                <c:rich>
                  <a:bodyPr/>
                  <a:lstStyle/>
                  <a:p>
                    <a:pPr>
                      <a:defRPr sz="2400">
                        <a:solidFill>
                          <a:schemeClr val="tx1"/>
                        </a:solidFill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ru-RU" sz="2400" dirty="0" smtClean="0">
                        <a:solidFill>
                          <a:schemeClr val="tx1"/>
                        </a:solidFill>
                      </a:rPr>
                      <a:t> (3%)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blipFill>
                  <a:blip xmlns:r="http://schemas.openxmlformats.org/officeDocument/2006/relationships" r:embed="rId2"/>
                  <a:tile tx="0" ty="0" sx="100000" sy="100000" flip="none" algn="tl"/>
                </a:blipFill>
                <a:ln>
                  <a:solidFill>
                    <a:sysClr val="window" lastClr="FFFFFF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2083333333333333"/>
                  <c:y val="-2.3722902453501885E-3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11</a:t>
                    </a:r>
                    <a:r>
                      <a:rPr lang="ru-RU" sz="2400" smtClean="0"/>
                      <a:t> (5,5%)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3055555555555556"/>
                  <c:y val="4.7442069310995464E-3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17</a:t>
                    </a:r>
                    <a:r>
                      <a:rPr lang="ru-RU" sz="2400" smtClean="0"/>
                      <a:t> (8,5%)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Падение пострадавшего с высоты</c:v>
                </c:pt>
                <c:pt idx="1">
                  <c:v>Воздействие движущихся, вращающихся деталей машин</c:v>
                </c:pt>
                <c:pt idx="2">
                  <c:v>Транспортные происшествия</c:v>
                </c:pt>
                <c:pt idx="3">
                  <c:v>Падение, обрушение предметов, материалов</c:v>
                </c:pt>
                <c:pt idx="4">
                  <c:v>Попадание инородного тела</c:v>
                </c:pt>
                <c:pt idx="5">
                  <c:v>Воздействие эл. тока, экстр. тем-р, дыма, огня и пламени</c:v>
                </c:pt>
                <c:pt idx="6">
                  <c:v>Другие виды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67</c:v>
                </c:pt>
                <c:pt idx="1">
                  <c:v>46</c:v>
                </c:pt>
                <c:pt idx="2">
                  <c:v>24</c:v>
                </c:pt>
                <c:pt idx="3">
                  <c:v>19</c:v>
                </c:pt>
                <c:pt idx="4">
                  <c:v>6</c:v>
                </c:pt>
                <c:pt idx="5">
                  <c:v>11</c:v>
                </c:pt>
                <c:pt idx="6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9792896"/>
        <c:axId val="30552832"/>
      </c:barChart>
      <c:catAx>
        <c:axId val="29792896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noFill/>
        </c:spPr>
        <c:crossAx val="30552832"/>
        <c:crosses val="autoZero"/>
        <c:auto val="1"/>
        <c:lblAlgn val="ctr"/>
        <c:lblOffset val="100"/>
        <c:noMultiLvlLbl val="0"/>
      </c:catAx>
      <c:valAx>
        <c:axId val="305528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9792896"/>
        <c:crosses val="autoZero"/>
        <c:crossBetween val="between"/>
      </c:valAx>
    </c:plotArea>
    <c:plotVisOnly val="1"/>
    <c:dispBlanksAs val="gap"/>
    <c:showDLblsOverMax val="0"/>
  </c:chart>
  <c:spPr>
    <a:blipFill>
      <a:blip xmlns:r="http://schemas.openxmlformats.org/officeDocument/2006/relationships" r:embed="rId2"/>
      <a:tile tx="0" ty="0" sx="100000" sy="100000" flip="none" algn="tl"/>
    </a:blipFill>
  </c:spPr>
  <c:txPr>
    <a:bodyPr/>
    <a:lstStyle/>
    <a:p>
      <a:pPr>
        <a:defRPr sz="2000"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722222222222224E-2"/>
          <c:y val="7.0305649616472288E-2"/>
          <c:w val="0.9375"/>
          <c:h val="0.907641062752153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6325284339457569"/>
                  <c:y val="0.10915150045817085"/>
                </c:manualLayout>
              </c:layout>
              <c:tx>
                <c:rich>
                  <a:bodyPr/>
                  <a:lstStyle/>
                  <a:p>
                    <a:pPr>
                      <a:defRPr sz="2000" b="1" i="1"/>
                    </a:pPr>
                    <a:r>
                      <a:rPr lang="ru-RU" sz="2000" dirty="0"/>
                      <a:t>От 18 до 30 лет; </a:t>
                    </a:r>
                    <a:endParaRPr lang="ru-RU" sz="2000" dirty="0" smtClean="0"/>
                  </a:p>
                  <a:p>
                    <a:pPr>
                      <a:defRPr sz="2000" b="1" i="1"/>
                    </a:pPr>
                    <a:r>
                      <a:rPr lang="ru-RU" sz="3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28</a:t>
                    </a:r>
                    <a:r>
                      <a:rPr lang="ru-RU" sz="3200" dirty="0" smtClean="0">
                        <a:solidFill>
                          <a:schemeClr val="tx1"/>
                        </a:solidFill>
                      </a:rPr>
                      <a:t> чел.</a:t>
                    </a:r>
                    <a:endParaRPr lang="ru-RU" sz="3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bg1"/>
                  </a:soli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0143241469816273"/>
                  <c:y val="-0.21513110634532073"/>
                </c:manualLayout>
              </c:layout>
              <c:tx>
                <c:rich>
                  <a:bodyPr/>
                  <a:lstStyle/>
                  <a:p>
                    <a:pPr>
                      <a:defRPr sz="2000" b="1" i="1"/>
                    </a:pPr>
                    <a:r>
                      <a:rPr lang="ru-RU" sz="2000" dirty="0"/>
                      <a:t>От </a:t>
                    </a:r>
                    <a:r>
                      <a:rPr lang="ru-RU" sz="2000" dirty="0" smtClean="0"/>
                      <a:t>31 </a:t>
                    </a:r>
                    <a:r>
                      <a:rPr lang="ru-RU" sz="2000" dirty="0"/>
                      <a:t>до 45 лет; </a:t>
                    </a:r>
                    <a:endParaRPr lang="ru-RU" sz="2000" dirty="0" smtClean="0"/>
                  </a:p>
                  <a:p>
                    <a:pPr>
                      <a:defRPr sz="2000" b="1" i="1"/>
                    </a:pPr>
                    <a:r>
                      <a:rPr lang="ru-RU" sz="3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47</a:t>
                    </a:r>
                    <a:r>
                      <a:rPr lang="ru-RU" sz="3200" dirty="0" smtClean="0"/>
                      <a:t> чел.</a:t>
                    </a:r>
                    <a:endParaRPr lang="ru-RU" sz="3200" dirty="0"/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bg1"/>
                  </a:soli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1783683289588801"/>
                  <c:y val="-8.2152293525203507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ru-RU" sz="2000" b="1" i="1" dirty="0">
                        <a:solidFill>
                          <a:schemeClr val="tx1"/>
                        </a:solidFill>
                      </a:rPr>
                      <a:t>От </a:t>
                    </a:r>
                    <a:r>
                      <a:rPr lang="ru-RU" sz="2000" b="1" i="1" dirty="0" smtClean="0">
                        <a:solidFill>
                          <a:schemeClr val="tx1"/>
                        </a:solidFill>
                      </a:rPr>
                      <a:t>46 </a:t>
                    </a:r>
                    <a:r>
                      <a:rPr lang="ru-RU" sz="2000" b="1" i="1" dirty="0">
                        <a:solidFill>
                          <a:schemeClr val="tx1"/>
                        </a:solidFill>
                      </a:rPr>
                      <a:t>до 60 лет; </a:t>
                    </a:r>
                    <a:endParaRPr lang="ru-RU" sz="2000" b="1" i="1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2000"/>
                    </a:pPr>
                    <a:r>
                      <a:rPr lang="ru-RU" sz="32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64 чел.</a:t>
                    </a:r>
                    <a:endParaRPr lang="ru-RU" b="1" i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976115485564304"/>
                  <c:y val="5.4558379707644787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ru-RU" sz="2000" b="1" i="1" dirty="0">
                        <a:solidFill>
                          <a:schemeClr val="tx1"/>
                        </a:solidFill>
                      </a:rPr>
                      <a:t>От </a:t>
                    </a:r>
                    <a:r>
                      <a:rPr lang="ru-RU" sz="2000" b="1" i="1" dirty="0" smtClean="0">
                        <a:solidFill>
                          <a:schemeClr val="tx1"/>
                        </a:solidFill>
                      </a:rPr>
                      <a:t>61 года </a:t>
                    </a:r>
                  </a:p>
                  <a:p>
                    <a:pPr>
                      <a:defRPr sz="2000"/>
                    </a:pPr>
                    <a:r>
                      <a:rPr lang="ru-RU" sz="2000" b="1" i="1" dirty="0" smtClean="0">
                        <a:solidFill>
                          <a:schemeClr val="tx1"/>
                        </a:solidFill>
                      </a:rPr>
                      <a:t>и </a:t>
                    </a:r>
                    <a:r>
                      <a:rPr lang="ru-RU" sz="2000" b="1" i="1" dirty="0">
                        <a:solidFill>
                          <a:schemeClr val="tx1"/>
                        </a:solidFill>
                      </a:rPr>
                      <a:t>старше; </a:t>
                    </a:r>
                    <a:r>
                      <a:rPr lang="ru-RU" sz="2000" b="1" i="1" dirty="0" smtClean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 sz="2000"/>
                    </a:pPr>
                    <a:r>
                      <a:rPr lang="ru-RU" sz="32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13</a:t>
                    </a:r>
                    <a:r>
                      <a:rPr lang="ru-RU" sz="3200" b="1" i="1" dirty="0" smtClean="0">
                        <a:solidFill>
                          <a:schemeClr val="tx1"/>
                        </a:solidFill>
                      </a:rPr>
                      <a:t> чел.</a:t>
                    </a:r>
                    <a:endParaRPr lang="ru-RU" sz="3200" b="1" i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От 18 до 30 лет</c:v>
                </c:pt>
                <c:pt idx="1">
                  <c:v>От 31 до 45 лет</c:v>
                </c:pt>
                <c:pt idx="2">
                  <c:v>От 46 до 60 лет</c:v>
                </c:pt>
                <c:pt idx="3">
                  <c:v>От 61 лет и старше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</c:v>
                </c:pt>
                <c:pt idx="1">
                  <c:v>47</c:v>
                </c:pt>
                <c:pt idx="2">
                  <c:v>64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rgbClr val="00B0F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136876640419947"/>
          <c:y val="6.5272084829584034E-2"/>
          <c:w val="0.47031802274715662"/>
          <c:h val="0.934727866149996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9.5873359580052497E-2"/>
                  <c:y val="-4.1324955006544505E-2"/>
                </c:manualLayout>
              </c:layout>
              <c:tx>
                <c:rich>
                  <a:bodyPr/>
                  <a:lstStyle/>
                  <a:p>
                    <a:pPr>
                      <a:defRPr sz="2000" b="1" i="1"/>
                    </a:pPr>
                    <a:r>
                      <a:rPr lang="ru-RU" sz="2000" dirty="0">
                        <a:solidFill>
                          <a:schemeClr val="tx1"/>
                        </a:solidFill>
                      </a:rPr>
                      <a:t>От 18 до 30 лет; </a:t>
                    </a:r>
                    <a:endParaRPr lang="ru-RU" sz="2000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2000" b="1" i="1"/>
                    </a:pPr>
                    <a:r>
                      <a:rPr lang="ru-RU" sz="320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8 чел.</a:t>
                    </a:r>
                    <a:endParaRPr lang="ru-RU" sz="3200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440288713910762E-2"/>
                  <c:y val="0.1350877372382199"/>
                </c:manualLayout>
              </c:layout>
              <c:tx>
                <c:rich>
                  <a:bodyPr/>
                  <a:lstStyle/>
                  <a:p>
                    <a:pPr>
                      <a:defRPr sz="2000" b="1" i="1"/>
                    </a:pPr>
                    <a:r>
                      <a:rPr lang="ru-RU" sz="2000" dirty="0"/>
                      <a:t>От </a:t>
                    </a:r>
                    <a:r>
                      <a:rPr lang="ru-RU" sz="2000" dirty="0" smtClean="0"/>
                      <a:t>30 </a:t>
                    </a:r>
                    <a:r>
                      <a:rPr lang="ru-RU" sz="2000" dirty="0"/>
                      <a:t>до 45 лет; </a:t>
                    </a:r>
                    <a:endParaRPr lang="ru-RU" sz="2000" dirty="0" smtClean="0"/>
                  </a:p>
                  <a:p>
                    <a:pPr>
                      <a:defRPr sz="2000" b="1" i="1"/>
                    </a:pPr>
                    <a:r>
                      <a:rPr lang="ru-RU" sz="320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14 </a:t>
                    </a:r>
                    <a:r>
                      <a:rPr lang="ru-RU" sz="3200" dirty="0" smtClean="0">
                        <a:solidFill>
                          <a:srgbClr val="C00000"/>
                        </a:solidFill>
                        <a:effectLst/>
                      </a:rPr>
                      <a:t>чел.</a:t>
                    </a:r>
                    <a:endParaRPr lang="ru-RU" sz="3200" dirty="0">
                      <a:solidFill>
                        <a:srgbClr val="C00000"/>
                      </a:solidFill>
                      <a:effectLst/>
                    </a:endParaRP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9940944881889766E-2"/>
                  <c:y val="-0.1835520602597664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ru-RU" sz="2000" b="1" i="1" dirty="0">
                        <a:solidFill>
                          <a:schemeClr val="tx1"/>
                        </a:solidFill>
                      </a:rPr>
                      <a:t>От </a:t>
                    </a:r>
                    <a:r>
                      <a:rPr lang="ru-RU" sz="2000" b="1" i="1" dirty="0" smtClean="0">
                        <a:solidFill>
                          <a:schemeClr val="tx1"/>
                        </a:solidFill>
                      </a:rPr>
                      <a:t>45 </a:t>
                    </a:r>
                    <a:r>
                      <a:rPr lang="ru-RU" sz="2000" b="1" i="1" dirty="0">
                        <a:solidFill>
                          <a:schemeClr val="tx1"/>
                        </a:solidFill>
                      </a:rPr>
                      <a:t>до 60 лет; </a:t>
                    </a:r>
                    <a:endParaRPr lang="ru-RU" sz="2000" b="1" i="1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2000"/>
                    </a:pPr>
                    <a:r>
                      <a:rPr lang="ru-RU" sz="3200" b="1" i="1" baseline="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22 чел.</a:t>
                    </a:r>
                    <a:endParaRPr lang="ru-RU" b="1" i="1" dirty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38932633420822E-2"/>
                  <c:y val="-4.2804959826488145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ru-RU" sz="2000" b="1" i="1" dirty="0">
                        <a:solidFill>
                          <a:schemeClr val="tx1"/>
                        </a:solidFill>
                      </a:rPr>
                      <a:t>От </a:t>
                    </a:r>
                    <a:r>
                      <a:rPr lang="ru-RU" sz="2000" b="1" i="1" dirty="0" smtClean="0">
                        <a:solidFill>
                          <a:schemeClr val="tx1"/>
                        </a:solidFill>
                      </a:rPr>
                      <a:t>60</a:t>
                    </a:r>
                    <a:r>
                      <a:rPr lang="ru-RU" sz="2000" b="1" i="1" baseline="0" dirty="0" smtClean="0">
                        <a:solidFill>
                          <a:schemeClr val="tx1"/>
                        </a:solidFill>
                      </a:rPr>
                      <a:t> лет</a:t>
                    </a:r>
                    <a:r>
                      <a:rPr lang="ru-RU" sz="2000" b="1" i="1" dirty="0" smtClean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 sz="2000"/>
                    </a:pPr>
                    <a:r>
                      <a:rPr lang="ru-RU" sz="2000" b="1" i="1" dirty="0" smtClean="0">
                        <a:solidFill>
                          <a:schemeClr val="tx1"/>
                        </a:solidFill>
                      </a:rPr>
                      <a:t>и </a:t>
                    </a:r>
                    <a:r>
                      <a:rPr lang="ru-RU" sz="2000" b="1" i="1" dirty="0">
                        <a:solidFill>
                          <a:schemeClr val="tx1"/>
                        </a:solidFill>
                      </a:rPr>
                      <a:t>старше; </a:t>
                    </a:r>
                    <a:endParaRPr lang="ru-RU" sz="2000" b="1" i="1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2000"/>
                    </a:pPr>
                    <a:r>
                      <a:rPr lang="ru-RU" sz="3200" b="1" i="1" baseline="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 чел.</a:t>
                    </a:r>
                    <a:endParaRPr lang="ru-RU" b="1" i="1" dirty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От 18 до 30 лет</c:v>
                </c:pt>
                <c:pt idx="1">
                  <c:v>От 30 до 45 лет</c:v>
                </c:pt>
                <c:pt idx="2">
                  <c:v>От 45 до 60 лет</c:v>
                </c:pt>
                <c:pt idx="3">
                  <c:v>От 60 лет и старше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19</c:v>
                </c:pt>
                <c:pt idx="2">
                  <c:v>18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  <a:ln>
      <a:solidFill>
        <a:srgbClr val="00B0F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838128407294156E-2"/>
          <c:y val="0.13393596027754789"/>
          <c:w val="0.8425153953479313"/>
          <c:h val="0.838273441975937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92D05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25238318593355591"/>
                  <c:y val="-0.346225147063722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мужчины 117 чел.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7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ru-RU" sz="2700" dirty="0" smtClean="0"/>
                      <a:t>женщины 35 чел.</a:t>
                    </a:r>
                    <a:endParaRPr lang="ru-RU" sz="27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117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838128407294156E-2"/>
          <c:y val="7.3301928830606655E-2"/>
          <c:w val="0.90294811174596878"/>
          <c:h val="0.898907473422878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22850970110538427"/>
                  <c:y val="-0.33906438984021897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мужчины </a:t>
                    </a:r>
                  </a:p>
                  <a:p>
                    <a:pPr>
                      <a:defRPr sz="2400" b="1"/>
                    </a:pPr>
                    <a:r>
                      <a:rPr lang="ru-RU" sz="24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40 чел.</a:t>
                    </a:r>
                    <a:endParaRPr lang="ru-RU" sz="2000" b="1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451409041734761"/>
                  <c:y val="0.10499435037239799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>
                        <a:solidFill>
                          <a:schemeClr val="tx1"/>
                        </a:solidFill>
                      </a:rPr>
                      <a:t>женщины </a:t>
                    </a:r>
                  </a:p>
                  <a:p>
                    <a:pPr>
                      <a:defRPr sz="2400" b="1"/>
                    </a:pPr>
                    <a:r>
                      <a:rPr lang="ru-RU" sz="2400" b="1" baseline="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6 чел.</a:t>
                    </a:r>
                    <a:endParaRPr lang="ru-RU" sz="2000" b="1" dirty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gradFill>
      <a:gsLst>
        <a:gs pos="0">
          <a:srgbClr val="FFF200"/>
        </a:gs>
        <a:gs pos="45000">
          <a:srgbClr val="FF7A00"/>
        </a:gs>
        <a:gs pos="70000">
          <a:srgbClr val="FF0300"/>
        </a:gs>
        <a:gs pos="100000">
          <a:srgbClr val="4D0808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Соотношение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групповых НС,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тяжелых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НС, 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 смертельным исходом</a:t>
            </a:r>
          </a:p>
        </c:rich>
      </c:tx>
      <c:layout>
        <c:manualLayout>
          <c:xMode val="edge"/>
          <c:yMode val="edge"/>
          <c:x val="0.15249782110728596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29031708798051E-2"/>
          <c:y val="1.4045745961533077E-2"/>
          <c:w val="0.97959941418880248"/>
          <c:h val="0.9079655085528710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Групповые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9143694015996446E-3"/>
                  <c:y val="-8.21297894903471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715541023994671E-3"/>
                  <c:y val="4.4798584505827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859235039991112E-3"/>
                  <c:y val="8.9597169011655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7155410239946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82873880319928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7431082047989342E-3"/>
                  <c:y val="-8.21297894903471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1657477606398578E-2"/>
                  <c:y val="4.7407075599354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  <c:pt idx="4">
                  <c:v>16</c:v>
                </c:pt>
                <c:pt idx="5">
                  <c:v>26</c:v>
                </c:pt>
                <c:pt idx="6">
                  <c:v>14</c:v>
                </c:pt>
                <c:pt idx="7">
                  <c:v>25</c:v>
                </c:pt>
                <c:pt idx="8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Тяжелые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00292905598755E-2"/>
                  <c:y val="-1.1721355626331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431082047989342E-3"/>
                  <c:y val="-1.8940100765068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8286240642464703E-3"/>
                  <c:y val="-4.8484767246661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31082047989342E-3"/>
                  <c:y val="-1.0263990650852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200292905598755E-2"/>
                  <c:y val="-4.43435437655718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8287388031992892E-3"/>
                  <c:y val="-2.0788836051643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2859235039991112E-3"/>
                  <c:y val="-7.34926069989498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200292905598755E-2"/>
                  <c:y val="-1.8032312125495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3714393634466482E-3"/>
                  <c:y val="-5.7386281262445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239</c:v>
                </c:pt>
                <c:pt idx="1">
                  <c:v>176</c:v>
                </c:pt>
                <c:pt idx="2">
                  <c:v>182</c:v>
                </c:pt>
                <c:pt idx="3">
                  <c:v>195</c:v>
                </c:pt>
                <c:pt idx="4">
                  <c:v>153</c:v>
                </c:pt>
                <c:pt idx="5">
                  <c:v>145</c:v>
                </c:pt>
                <c:pt idx="6">
                  <c:v>170</c:v>
                </c:pt>
                <c:pt idx="7">
                  <c:v>121</c:v>
                </c:pt>
                <c:pt idx="8">
                  <c:v>146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Смертельный исход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2">
                  <a:shade val="60000"/>
                  <a:satMod val="11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7485986931692229E-2"/>
                  <c:y val="-5.4777733763070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400471072244693E-2"/>
                  <c:y val="-1.5089715338506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857770511997335E-2"/>
                  <c:y val="-4.8257246876533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029031708798044E-2"/>
                  <c:y val="-1.1676027924686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200292905598755E-2"/>
                  <c:y val="-1.219756105218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57477606398578E-2"/>
                  <c:y val="-1.7482735789589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1857770511997335E-2"/>
                  <c:y val="-9.56643788817356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028802230892408E-2"/>
                  <c:y val="-2.2745158489984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8943286371444872E-2"/>
                  <c:y val="-1.8787362284036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52</c:v>
                </c:pt>
                <c:pt idx="1">
                  <c:v>53</c:v>
                </c:pt>
                <c:pt idx="2">
                  <c:v>34</c:v>
                </c:pt>
                <c:pt idx="3">
                  <c:v>38</c:v>
                </c:pt>
                <c:pt idx="4">
                  <c:v>38</c:v>
                </c:pt>
                <c:pt idx="5">
                  <c:v>23</c:v>
                </c:pt>
                <c:pt idx="6">
                  <c:v>38</c:v>
                </c:pt>
                <c:pt idx="7">
                  <c:v>38</c:v>
                </c:pt>
                <c:pt idx="8">
                  <c:v>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3087360"/>
        <c:axId val="23121920"/>
        <c:axId val="23105984"/>
      </c:bar3DChart>
      <c:catAx>
        <c:axId val="2308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 u="sng"/>
            </a:pPr>
            <a:endParaRPr lang="ru-RU"/>
          </a:p>
        </c:txPr>
        <c:crossAx val="23121920"/>
        <c:crosses val="autoZero"/>
        <c:auto val="1"/>
        <c:lblAlgn val="ctr"/>
        <c:lblOffset val="100"/>
        <c:noMultiLvlLbl val="0"/>
      </c:catAx>
      <c:valAx>
        <c:axId val="23121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087360"/>
        <c:crosses val="autoZero"/>
        <c:crossBetween val="between"/>
      </c:valAx>
      <c:serAx>
        <c:axId val="23105984"/>
        <c:scaling>
          <c:orientation val="minMax"/>
        </c:scaling>
        <c:delete val="1"/>
        <c:axPos val="b"/>
        <c:majorTickMark val="out"/>
        <c:minorTickMark val="none"/>
        <c:tickLblPos val="nextTo"/>
        <c:crossAx val="23121920"/>
        <c:crosses val="autoZero"/>
      </c:serAx>
    </c:plotArea>
    <c:legend>
      <c:legendPos val="t"/>
      <c:legendEntry>
        <c:idx val="0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9285644458865855"/>
          <c:y val="0.11144300473630389"/>
          <c:w val="0.76000558090266523"/>
          <c:h val="0.1270837073897558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групповых НС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29031708798044E-2"/>
          <c:y val="9.1483897458868757E-2"/>
          <c:w val="0.98105659888960228"/>
          <c:h val="0.7201599522196403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Групповые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2.9143694015996446E-3"/>
                  <c:y val="-1.104655490066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515779507716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859235039991112E-3"/>
                  <c:y val="-2.9149063233378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31082047989342E-3"/>
                  <c:y val="-4.1114165488793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85923503999165E-3"/>
                  <c:y val="-3.4364394508328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715541023994671E-3"/>
                  <c:y val="-1.1528580615052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2859235039991112E-3"/>
                  <c:y val="-6.7197876758741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657477606398578E-2"/>
                  <c:y val="-1.218080567608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3714393634467549E-3"/>
                  <c:y val="-8.54577092543645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  <c:pt idx="4">
                  <c:v>16</c:v>
                </c:pt>
                <c:pt idx="5">
                  <c:v>26</c:v>
                </c:pt>
                <c:pt idx="6">
                  <c:v>14</c:v>
                </c:pt>
                <c:pt idx="7">
                  <c:v>25</c:v>
                </c:pt>
                <c:pt idx="8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shape val="cylinder"/>
        <c:axId val="29272704"/>
        <c:axId val="29280128"/>
        <c:axId val="23108224"/>
      </c:bar3DChart>
      <c:catAx>
        <c:axId val="2927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 u="sng"/>
            </a:pPr>
            <a:endParaRPr lang="ru-RU"/>
          </a:p>
        </c:txPr>
        <c:crossAx val="29280128"/>
        <c:crosses val="autoZero"/>
        <c:auto val="1"/>
        <c:lblAlgn val="ctr"/>
        <c:lblOffset val="100"/>
        <c:noMultiLvlLbl val="0"/>
      </c:catAx>
      <c:valAx>
        <c:axId val="29280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272704"/>
        <c:crosses val="autoZero"/>
        <c:crossBetween val="between"/>
      </c:valAx>
      <c:serAx>
        <c:axId val="2310822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8012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тяжелых НС</a:t>
            </a: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Тяжелые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1"/>
              <c:layout>
                <c:manualLayout>
                  <c:x val="7.2858087650462654E-3"/>
                  <c:y val="-2.3703537799677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713246244938293E-3"/>
                  <c:y val="-1.896301688177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715541023994671E-3"/>
                  <c:y val="-2.370353779967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143694015996446E-3"/>
                  <c:y val="-1.6592476459773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8287388031992892E-3"/>
                  <c:y val="-1.8962830239741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8287388031992892E-3"/>
                  <c:y val="-4.7407075599354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3715541023994671E-3"/>
                  <c:y val="-1.1851955541868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8286240642464703E-3"/>
                  <c:y val="-1.896301688177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92D050"/>
              </a:solidFill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239</c:v>
                </c:pt>
                <c:pt idx="1">
                  <c:v>176</c:v>
                </c:pt>
                <c:pt idx="2">
                  <c:v>182</c:v>
                </c:pt>
                <c:pt idx="3">
                  <c:v>195</c:v>
                </c:pt>
                <c:pt idx="4">
                  <c:v>153</c:v>
                </c:pt>
                <c:pt idx="5">
                  <c:v>145</c:v>
                </c:pt>
                <c:pt idx="6">
                  <c:v>170</c:v>
                </c:pt>
                <c:pt idx="7">
                  <c:v>121</c:v>
                </c:pt>
                <c:pt idx="8">
                  <c:v>146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shape val="cylinder"/>
        <c:axId val="24316928"/>
        <c:axId val="24344448"/>
        <c:axId val="0"/>
      </c:bar3DChart>
      <c:catAx>
        <c:axId val="2431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 u="sng"/>
            </a:pPr>
            <a:endParaRPr lang="ru-RU"/>
          </a:p>
        </c:txPr>
        <c:crossAx val="24344448"/>
        <c:crosses val="autoZero"/>
        <c:auto val="1"/>
        <c:lblAlgn val="ctr"/>
        <c:lblOffset val="100"/>
        <c:noMultiLvlLbl val="0"/>
      </c:catAx>
      <c:valAx>
        <c:axId val="24344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316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НС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 смертельным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исходом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29031708798044E-2"/>
          <c:y val="0.17015593941599708"/>
          <c:w val="0.97959941418880248"/>
          <c:h val="0.643269408438086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Смертельный исход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8.7431082047989342E-3"/>
                  <c:y val="9.4814151198708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1847007998222E-2"/>
                  <c:y val="8.7703089858805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859235039991112E-3"/>
                  <c:y val="2.370353779967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859235039991112E-3"/>
                  <c:y val="4.7407075599354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859235039991112E-3"/>
                  <c:y val="-7.1110613399031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715541023994671E-3"/>
                  <c:y val="-7.1110613399031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9143694015996446E-3"/>
                  <c:y val="-1.4222122679806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8287388031992892E-3"/>
                  <c:y val="-2.1333184019709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2859235039991112E-3"/>
                  <c:y val="-1.4222122679806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52</c:v>
                </c:pt>
                <c:pt idx="1">
                  <c:v>53</c:v>
                </c:pt>
                <c:pt idx="2">
                  <c:v>34</c:v>
                </c:pt>
                <c:pt idx="3">
                  <c:v>38</c:v>
                </c:pt>
                <c:pt idx="4">
                  <c:v>38</c:v>
                </c:pt>
                <c:pt idx="5">
                  <c:v>23</c:v>
                </c:pt>
                <c:pt idx="6">
                  <c:v>38</c:v>
                </c:pt>
                <c:pt idx="7">
                  <c:v>38</c:v>
                </c:pt>
                <c:pt idx="8">
                  <c:v>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shape val="cylinder"/>
        <c:axId val="24422272"/>
        <c:axId val="24433408"/>
        <c:axId val="0"/>
      </c:bar3DChart>
      <c:catAx>
        <c:axId val="2442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 u="sng"/>
            </a:pPr>
            <a:endParaRPr lang="ru-RU"/>
          </a:p>
        </c:txPr>
        <c:crossAx val="24433408"/>
        <c:crosses val="autoZero"/>
        <c:auto val="1"/>
        <c:lblAlgn val="ctr"/>
        <c:lblOffset val="100"/>
        <c:noMultiLvlLbl val="0"/>
      </c:catAx>
      <c:valAx>
        <c:axId val="24433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422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 algn="r">
              <a:defRPr>
                <a:solidFill>
                  <a:srgbClr val="FF0000"/>
                </a:solidFill>
              </a:defRPr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пострадавших </a:t>
            </a:r>
          </a:p>
          <a:p>
            <a:pPr algn="r">
              <a:defRPr>
                <a:solidFill>
                  <a:srgbClr val="FF0000"/>
                </a:solidFill>
              </a:defRPr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смертельным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исходом</a:t>
            </a:r>
          </a:p>
        </c:rich>
      </c:tx>
      <c:layout>
        <c:manualLayout>
          <c:xMode val="edge"/>
          <c:yMode val="edge"/>
          <c:x val="0.45855377628292193"/>
          <c:y val="7.7128112021158463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25661933620278"/>
          <c:y val="0.40794984622508201"/>
          <c:w val="0.82054312513663352"/>
          <c:h val="0.5659476129210034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См.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0.32936237371474864"/>
                  <c:y val="3.1012995812417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3736977253423456"/>
                  <c:y val="1.1388900613948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571847007998223E-3"/>
                  <c:y val="2.8444058717582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71847007998223E-3"/>
                  <c:y val="4.7407075599354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715541023994671E-3"/>
                  <c:y val="1.8962830239741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571847007998223E-3"/>
                  <c:y val="0.116147335218417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9143694015996446E-3"/>
                  <c:y val="0.104295566318579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9143694015995379E-3"/>
                  <c:y val="-3.3184952919547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</c:v>
                </c:pt>
                <c:pt idx="1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shape val="cylinder"/>
        <c:axId val="24486272"/>
        <c:axId val="24476288"/>
        <c:axId val="0"/>
      </c:bar3DChart>
      <c:valAx>
        <c:axId val="244762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4486272"/>
        <c:crosses val="autoZero"/>
        <c:crossBetween val="between"/>
      </c:valAx>
      <c:catAx>
        <c:axId val="24486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 u="sng"/>
            </a:pPr>
            <a:endParaRPr lang="ru-RU"/>
          </a:p>
        </c:txPr>
        <c:crossAx val="2447628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effectLst>
      <a:glow rad="127000">
        <a:srgbClr val="FF0000"/>
      </a:glo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>
                <a:solidFill>
                  <a:srgbClr val="002060"/>
                </a:solidFill>
              </a:defRPr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пострадавших </a:t>
            </a:r>
          </a:p>
          <a:p>
            <a:pPr algn="ctr">
              <a:defRPr>
                <a:solidFill>
                  <a:srgbClr val="002060"/>
                </a:solidFill>
              </a:defRPr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тяжелым исходом</a:t>
            </a:r>
          </a:p>
        </c:rich>
      </c:tx>
      <c:layout>
        <c:manualLayout>
          <c:xMode val="edge"/>
          <c:yMode val="edge"/>
          <c:x val="0.45855377628292193"/>
          <c:y val="7.7128112021158463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25661933620278"/>
          <c:y val="0.40794984622508201"/>
          <c:w val="0.82054312513663352"/>
          <c:h val="0.5659476129210034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См. 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>
                <c:manualLayout>
                  <c:x val="0.17290574344786064"/>
                  <c:y val="3.1652179061211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3736977253423456"/>
                  <c:y val="1.1388900613948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571847007998223E-3"/>
                  <c:y val="2.8444058717582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71847007998223E-3"/>
                  <c:y val="4.7407075599354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715541023994671E-3"/>
                  <c:y val="1.8962830239741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571847007998223E-3"/>
                  <c:y val="0.116147335218417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9143694015996446E-3"/>
                  <c:y val="0.104295566318579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9143694015995379E-3"/>
                  <c:y val="-3.3184952919547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127</c:v>
                </c:pt>
                <c:pt idx="1">
                  <c:v>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shape val="box"/>
        <c:axId val="27802240"/>
        <c:axId val="27800704"/>
        <c:axId val="0"/>
      </c:bar3DChart>
      <c:valAx>
        <c:axId val="27800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802240"/>
        <c:crosses val="autoZero"/>
        <c:crossBetween val="between"/>
      </c:valAx>
      <c:catAx>
        <c:axId val="27802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 u="sng"/>
            </a:pPr>
            <a:endParaRPr lang="ru-RU"/>
          </a:p>
        </c:txPr>
        <c:crossAx val="2780070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effectLst>
      <a:glow rad="127000">
        <a:srgbClr val="FF0000"/>
      </a:glow>
    </a:effectLst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 пострадавших работников с тяжелым</a:t>
            </a: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смертельным  исходом  по  муниципальным образованиям  г. Омска</a:t>
            </a:r>
          </a:p>
        </c:rich>
      </c:tx>
      <c:layout>
        <c:manualLayout>
          <c:xMode val="edge"/>
          <c:yMode val="edge"/>
          <c:x val="0.20076388888888891"/>
          <c:y val="4.339555527004848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299435028248588E-2"/>
          <c:y val="0.17617428345612227"/>
          <c:w val="0.96539548022598876"/>
          <c:h val="0.808561987766332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200" dirty="0" smtClean="0"/>
                      <a:t>ЦАО</a:t>
                    </a:r>
                    <a:r>
                      <a:rPr lang="ru-RU" sz="2200" baseline="0" dirty="0" smtClean="0"/>
                      <a:t> - </a:t>
                    </a:r>
                    <a:r>
                      <a:rPr lang="ru-RU" sz="2200" dirty="0" smtClean="0"/>
                      <a:t>35 (23%), </a:t>
                    </a:r>
                  </a:p>
                  <a:p>
                    <a:r>
                      <a:rPr lang="ru-RU" sz="2200" dirty="0" smtClean="0"/>
                      <a:t>из них: </a:t>
                    </a:r>
                    <a:r>
                      <a:rPr lang="ru-RU" sz="2200" dirty="0" smtClean="0">
                        <a:solidFill>
                          <a:srgbClr val="C00000"/>
                        </a:solidFill>
                      </a:rPr>
                      <a:t>9см.</a:t>
                    </a:r>
                    <a:endParaRPr lang="ru-RU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7624748468941381"/>
                  <c:y val="-4.820904493216796E-2"/>
                </c:manualLayout>
              </c:layout>
              <c:tx>
                <c:rich>
                  <a:bodyPr/>
                  <a:lstStyle/>
                  <a:p>
                    <a:r>
                      <a:rPr lang="ru-RU" sz="2200" dirty="0" smtClean="0"/>
                      <a:t>ЛАО - 16 (10%), </a:t>
                    </a:r>
                  </a:p>
                  <a:p>
                    <a:r>
                      <a:rPr lang="ru-RU" sz="2200" dirty="0" smtClean="0"/>
                      <a:t>из них: </a:t>
                    </a:r>
                    <a:r>
                      <a:rPr lang="ru-RU" sz="2200" dirty="0" smtClean="0">
                        <a:solidFill>
                          <a:srgbClr val="C00000"/>
                        </a:solidFill>
                      </a:rPr>
                      <a:t>0см.</a:t>
                    </a:r>
                    <a:r>
                      <a:rPr lang="ru-RU" sz="2200" dirty="0" smtClean="0"/>
                      <a:t> 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200" dirty="0" smtClean="0"/>
                      <a:t>САО - 51 (33%), </a:t>
                    </a:r>
                  </a:p>
                  <a:p>
                    <a:r>
                      <a:rPr lang="ru-RU" sz="2200" dirty="0" smtClean="0"/>
                      <a:t>из них: </a:t>
                    </a:r>
                    <a:r>
                      <a:rPr lang="ru-RU" sz="2200" dirty="0" smtClean="0">
                        <a:solidFill>
                          <a:schemeClr val="bg1"/>
                        </a:solidFill>
                      </a:rPr>
                      <a:t>15см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9886220472440944"/>
                  <c:y val="-2.1541963672794779E-2"/>
                </c:manualLayout>
              </c:layout>
              <c:tx>
                <c:rich>
                  <a:bodyPr/>
                  <a:lstStyle/>
                  <a:p>
                    <a:r>
                      <a:rPr lang="ru-RU" sz="2200" dirty="0" smtClean="0"/>
                      <a:t>ОАО – 23 (15%), </a:t>
                    </a:r>
                  </a:p>
                  <a:p>
                    <a:r>
                      <a:rPr lang="ru-RU" sz="2200" dirty="0" smtClean="0"/>
                      <a:t>из них</a:t>
                    </a:r>
                    <a:r>
                      <a:rPr lang="ru-RU" sz="2200" dirty="0" smtClean="0">
                        <a:solidFill>
                          <a:schemeClr val="bg1"/>
                        </a:solidFill>
                      </a:rPr>
                      <a:t>: </a:t>
                    </a:r>
                    <a:r>
                      <a:rPr lang="ru-RU" sz="2200" dirty="0" smtClean="0">
                        <a:solidFill>
                          <a:srgbClr val="C00000"/>
                        </a:solidFill>
                      </a:rPr>
                      <a:t>4см.</a:t>
                    </a:r>
                    <a:endParaRPr lang="ru-RU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2200" dirty="0" smtClean="0"/>
                      <a:t>КАО - 29 (19%),</a:t>
                    </a:r>
                  </a:p>
                  <a:p>
                    <a:r>
                      <a:rPr lang="ru-RU" sz="2200" dirty="0" smtClean="0"/>
                      <a:t>из них: </a:t>
                    </a:r>
                    <a:r>
                      <a:rPr lang="ru-RU" sz="2200" dirty="0" smtClean="0">
                        <a:solidFill>
                          <a:srgbClr val="C00000"/>
                        </a:solidFill>
                      </a:rPr>
                      <a:t>9см.</a:t>
                    </a:r>
                    <a:endParaRPr lang="ru-RU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2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ЦАО</c:v>
                </c:pt>
                <c:pt idx="1">
                  <c:v>ЛАО</c:v>
                </c:pt>
                <c:pt idx="2">
                  <c:v>САО</c:v>
                </c:pt>
                <c:pt idx="3">
                  <c:v>ОАО</c:v>
                </c:pt>
                <c:pt idx="4">
                  <c:v>КАО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</c:v>
                </c:pt>
                <c:pt idx="1">
                  <c:v>16</c:v>
                </c:pt>
                <c:pt idx="2">
                  <c:v>51</c:v>
                </c:pt>
                <c:pt idx="3">
                  <c:v>23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пострадавших работников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тяжелым и смертельным  исходом  всего  по  области</a:t>
            </a: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5056130048144542"/>
          <c:y val="1.641172062693251E-3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00B0F0"/>
        </a:solidFill>
      </c:spPr>
    </c:floor>
    <c:sideWall>
      <c:thickness val="0"/>
      <c:sp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7.8768176703138917E-2"/>
          <c:y val="0.19885141874421464"/>
          <c:w val="0.81589474575008281"/>
          <c:h val="0.6284704911932650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Тяжелые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2.7118462728184783E-2"/>
                  <c:y val="2.16977776350250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263887704165332E-2"/>
                  <c:y val="-2.16977776350242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По районам области</c:v>
                </c:pt>
                <c:pt idx="1">
                  <c:v>по г. Омску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</c:v>
                </c:pt>
                <c:pt idx="1">
                  <c:v>117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Смертельные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4263887704165332E-2"/>
                  <c:y val="-4.1225777506546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982025168136155E-2"/>
                  <c:y val="-4.3395555270048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По районам области</c:v>
                </c:pt>
                <c:pt idx="1">
                  <c:v>по г. Омску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8081536"/>
        <c:axId val="28083328"/>
        <c:axId val="0"/>
      </c:bar3DChart>
      <c:catAx>
        <c:axId val="28081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8083328"/>
        <c:crosses val="autoZero"/>
        <c:auto val="1"/>
        <c:lblAlgn val="ctr"/>
        <c:lblOffset val="100"/>
        <c:noMultiLvlLbl val="0"/>
      </c:catAx>
      <c:valAx>
        <c:axId val="28083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8081536"/>
        <c:crosses val="autoZero"/>
        <c:crossBetween val="between"/>
      </c:valAx>
    </c:plotArea>
    <c:plotVisOnly val="1"/>
    <c:dispBlanksAs val="gap"/>
    <c:showDLblsOverMax val="0"/>
  </c:chart>
  <c:txPr>
    <a:bodyPr anchor="ctr"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rawings/_rels/drawing7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15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0.75183</cdr:y>
    </cdr:from>
    <cdr:to>
      <cdr:x>0.16952</cdr:x>
      <cdr:y>1</cdr:y>
    </cdr:to>
    <cdr:pic>
      <cdr:nvPicPr>
        <cdr:cNvPr id="2" name="Picture 4" descr="C:\Users\Мария\Desktop\Презентация по анализу травматизма к 28.05.2013\roQ6c6mAVa4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-214282" y="4028192"/>
          <a:ext cx="1477441" cy="1329658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0.00929</cdr:x>
      <cdr:y>0.06579</cdr:y>
    </cdr:from>
    <cdr:to>
      <cdr:x>0.2902</cdr:x>
      <cdr:y>0.41522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2954" y="360041"/>
          <a:ext cx="2508243" cy="1912293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0.00929</cdr:x>
      <cdr:y>0.06579</cdr:y>
    </cdr:from>
    <cdr:to>
      <cdr:x>0.2902</cdr:x>
      <cdr:y>0.41522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2954" y="360041"/>
          <a:ext cx="2508243" cy="1912293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0.00541</cdr:x>
      <cdr:y>0.19272</cdr:y>
    </cdr:from>
    <cdr:to>
      <cdr:x>0.22166</cdr:x>
      <cdr:y>0.47703</cdr:y>
    </cdr:to>
    <cdr:pic>
      <cdr:nvPicPr>
        <cdr:cNvPr id="2" name="Picture 2" descr="C:\Users\Мария\Desktop\Презентация по анализу травматизма к 28.05.2013\картинки гит\RdLErc7XgAg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49486" y="1127990"/>
          <a:ext cx="1977390" cy="1664105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0.00091</cdr:x>
      <cdr:y>0.70765</cdr:y>
    </cdr:from>
    <cdr:to>
      <cdr:x>0.26113</cdr:x>
      <cdr:y>1</cdr:y>
    </cdr:to>
    <cdr:pic>
      <cdr:nvPicPr>
        <cdr:cNvPr id="3" name="Picture 2" descr="C:\Users\Мария\Desktop\Презентация по анализу травматизма к 28.05.2013\volzhskij-universitet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8182" y="3943142"/>
          <a:ext cx="2339795" cy="1629022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0.00556</cdr:x>
      <cdr:y>0.52164</cdr:y>
    </cdr:from>
    <cdr:to>
      <cdr:x>0.311</cdr:x>
      <cdr:y>1</cdr:y>
    </cdr:to>
    <cdr:pic>
      <cdr:nvPicPr>
        <cdr:cNvPr id="2" name="Picture 1" descr="C:\Users\Мария\Desktop\Презентация по анализу травматизма к 28.05.2013\38BhY-lgrZk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0800" y="2389690"/>
          <a:ext cx="2793008" cy="2191438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0.77365</cdr:x>
      <cdr:y>0.01445</cdr:y>
    </cdr:from>
    <cdr:to>
      <cdr:x>0.99996</cdr:x>
      <cdr:y>0.28652</cdr:y>
    </cdr:to>
    <cdr:pic>
      <cdr:nvPicPr>
        <cdr:cNvPr id="3" name="Picture 3" descr="C:\Users\Мария\Desktop\Презентация по анализу травматизма к 28.05.2013\a4dsThlFywk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colorTemperature colorTemp="5300"/>
                  </a14:imgEffect>
                </a14:imgLayer>
              </a14:imgProps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894548" y="72008"/>
          <a:ext cx="2016776" cy="1355800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0.82166</cdr:x>
      <cdr:y>0.00282</cdr:y>
    </cdr:from>
    <cdr:to>
      <cdr:x>0.99697</cdr:x>
      <cdr:y>0.29849</cdr:y>
    </cdr:to>
    <cdr:pic>
      <cdr:nvPicPr>
        <cdr:cNvPr id="2" name="Picture 1" descr="C:\Users\Мария\Desktop\Презентация по анализу травматизма к 28.05.2013\a0XCFr_BAaY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424936" y="14158"/>
          <a:ext cx="1584176" cy="148632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  <a:effectLst xmlns:a="http://schemas.openxmlformats.org/drawingml/2006/main">
          <a:softEdge rad="127000"/>
        </a:effec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886A-0972-4ADA-B633-95CB1040D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F429E5-3799-4456-AEEF-95BF5B22D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886A-0972-4ADA-B633-95CB1040D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29E5-3799-4456-AEEF-95BF5B22D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886A-0972-4ADA-B633-95CB1040D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29E5-3799-4456-AEEF-95BF5B22D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886A-0972-4ADA-B633-95CB1040D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F429E5-3799-4456-AEEF-95BF5B22D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886A-0972-4ADA-B633-95CB1040D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29E5-3799-4456-AEEF-95BF5B22D5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886A-0972-4ADA-B633-95CB1040D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29E5-3799-4456-AEEF-95BF5B22D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886A-0972-4ADA-B633-95CB1040D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F429E5-3799-4456-AEEF-95BF5B22D5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886A-0972-4ADA-B633-95CB1040D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29E5-3799-4456-AEEF-95BF5B22D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886A-0972-4ADA-B633-95CB1040D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29E5-3799-4456-AEEF-95BF5B22D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886A-0972-4ADA-B633-95CB1040D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29E5-3799-4456-AEEF-95BF5B22D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886A-0972-4ADA-B633-95CB1040D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29E5-3799-4456-AEEF-95BF5B22D5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A5886A-0972-4ADA-B633-95CB1040D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F429E5-3799-4456-AEEF-95BF5B22D5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3.xls"/><Relationship Id="rId3" Type="http://schemas.openxmlformats.org/officeDocument/2006/relationships/image" Target="../media/image3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5403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Государственная инспекция труда в Омской области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316037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производственного травматизма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тяжёлым и смертельным исходом в Омской области за 12 месяцев 2013 года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(по состоянию на 01.04.2014г.)</a:t>
            </a:r>
          </a:p>
        </p:txBody>
      </p:sp>
      <p:pic>
        <p:nvPicPr>
          <p:cNvPr id="5" name="Рисунок 12"/>
          <p:cNvPicPr>
            <a:picLocks noChangeAspect="1" noChangeArrowheads="1"/>
          </p:cNvPicPr>
          <p:nvPr/>
        </p:nvPicPr>
        <p:blipFill>
          <a:blip r:embed="rId2"/>
          <a:srcRect r="84979"/>
          <a:stretch>
            <a:fillRect/>
          </a:stretch>
        </p:blipFill>
        <p:spPr bwMode="auto">
          <a:xfrm>
            <a:off x="214282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3" name="Picture 1" descr="C:\Users\Мария\Desktop\Презентация по анализу травматизма к 28.05.2013\bLq0opHLbZ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52942"/>
            <a:ext cx="2000232" cy="2405058"/>
          </a:xfrm>
          <a:prstGeom prst="rect">
            <a:avLst/>
          </a:prstGeom>
          <a:noFill/>
        </p:spPr>
      </p:pic>
      <p:pic>
        <p:nvPicPr>
          <p:cNvPr id="28674" name="Picture 2" descr="C:\Users\Мария\Desktop\Презентация по анализу травматизма к 28.05.2013\ELfu1kbuuR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4429132"/>
            <a:ext cx="1881190" cy="2428868"/>
          </a:xfrm>
          <a:prstGeom prst="rect">
            <a:avLst/>
          </a:prstGeom>
          <a:noFill/>
        </p:spPr>
      </p:pic>
      <p:pic>
        <p:nvPicPr>
          <p:cNvPr id="28675" name="Picture 3" descr="C:\Users\Мария\Desktop\Презентация по анализу травматизма к 28.05.2013\pY-38GdSzm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488" y="4429132"/>
            <a:ext cx="1714512" cy="2428868"/>
          </a:xfrm>
          <a:prstGeom prst="rect">
            <a:avLst/>
          </a:prstGeom>
          <a:noFill/>
        </p:spPr>
      </p:pic>
      <p:pic>
        <p:nvPicPr>
          <p:cNvPr id="28676" name="Picture 4" descr="C:\Users\Мария\Desktop\Презентация по анализу травматизма к 28.05.2013\SXcE7EvF2m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10008" y="4429132"/>
            <a:ext cx="3571868" cy="242886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254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Государственная инспекция труда в Омской области</a:t>
            </a:r>
            <a:endParaRPr lang="ru-RU" sz="2000" dirty="0"/>
          </a:p>
        </p:txBody>
      </p:sp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2"/>
          <a:srcRect r="84979"/>
          <a:stretch>
            <a:fillRect/>
          </a:stretch>
        </p:blipFill>
        <p:spPr bwMode="auto">
          <a:xfrm>
            <a:off x="214282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628212"/>
              </p:ext>
            </p:extLst>
          </p:nvPr>
        </p:nvGraphicFramePr>
        <p:xfrm>
          <a:off x="138499" y="1004866"/>
          <a:ext cx="8897997" cy="5853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885558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254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Государственная инспекция труда в Омской области</a:t>
            </a:r>
            <a:endParaRPr lang="ru-RU" sz="2000" dirty="0"/>
          </a:p>
        </p:txBody>
      </p:sp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2"/>
          <a:srcRect r="84979"/>
          <a:stretch>
            <a:fillRect/>
          </a:stretch>
        </p:blipFill>
        <p:spPr bwMode="auto">
          <a:xfrm>
            <a:off x="214282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542380"/>
              </p:ext>
            </p:extLst>
          </p:nvPr>
        </p:nvGraphicFramePr>
        <p:xfrm>
          <a:off x="107504" y="1004866"/>
          <a:ext cx="9036496" cy="5736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011126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254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Государственная инспекция труда в Омской области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4866"/>
            <a:ext cx="9144000" cy="7679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4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</a:t>
            </a:r>
            <a:r>
              <a:rPr lang="ru-RU" sz="3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несчастных случаев  </a:t>
            </a: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2"/>
          <a:srcRect r="84979"/>
          <a:stretch>
            <a:fillRect/>
          </a:stretch>
        </p:blipFill>
        <p:spPr bwMode="auto">
          <a:xfrm>
            <a:off x="214281" y="188640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71367362"/>
              </p:ext>
            </p:extLst>
          </p:nvPr>
        </p:nvGraphicFramePr>
        <p:xfrm>
          <a:off x="0" y="1772816"/>
          <a:ext cx="9144000" cy="5353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908353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254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Государственная инспекция труда в Омской области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4866"/>
            <a:ext cx="9144000" cy="7679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</a:t>
            </a:r>
            <a:r>
              <a:rPr lang="ru-RU" sz="3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несчастных случаев </a:t>
            </a:r>
          </a:p>
          <a:p>
            <a:pPr algn="ctr">
              <a:buNone/>
            </a:pPr>
            <a:endParaRPr lang="ru-RU" sz="3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2"/>
          <a:srcRect r="84979"/>
          <a:stretch>
            <a:fillRect/>
          </a:stretch>
        </p:blipFill>
        <p:spPr bwMode="auto">
          <a:xfrm>
            <a:off x="214282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7417111"/>
              </p:ext>
            </p:extLst>
          </p:nvPr>
        </p:nvGraphicFramePr>
        <p:xfrm>
          <a:off x="0" y="1772816"/>
          <a:ext cx="9144000" cy="5353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931077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254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Государственная инспекция труда в Омской области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648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35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тяжело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пострадавших за 12 мес. 2013г.</a:t>
            </a: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2"/>
          <a:srcRect r="84979"/>
          <a:stretch>
            <a:fillRect/>
          </a:stretch>
        </p:blipFill>
        <p:spPr bwMode="auto">
          <a:xfrm>
            <a:off x="214282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32891949"/>
              </p:ext>
            </p:extLst>
          </p:nvPr>
        </p:nvGraphicFramePr>
        <p:xfrm>
          <a:off x="0" y="1772816"/>
          <a:ext cx="9144000" cy="5353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254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Государственная инспекция труда в Омской области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9"/>
            <a:ext cx="8991600" cy="77270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смертельно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пострадавших за 12 мес. 2013г.</a:t>
            </a: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2"/>
          <a:srcRect r="84979"/>
          <a:stretch>
            <a:fillRect/>
          </a:stretch>
        </p:blipFill>
        <p:spPr bwMode="auto">
          <a:xfrm>
            <a:off x="214282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9303370"/>
              </p:ext>
            </p:extLst>
          </p:nvPr>
        </p:nvGraphicFramePr>
        <p:xfrm>
          <a:off x="-22503" y="1764142"/>
          <a:ext cx="914400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254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Государственная инспекция труда в Омской области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4865"/>
            <a:ext cx="8686800" cy="9839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ТЯЖЕЛО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пострадавших от несчастных случаев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2"/>
          <a:srcRect r="84979"/>
          <a:stretch>
            <a:fillRect/>
          </a:stretch>
        </p:blipFill>
        <p:spPr bwMode="auto">
          <a:xfrm>
            <a:off x="285720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399168130"/>
              </p:ext>
            </p:extLst>
          </p:nvPr>
        </p:nvGraphicFramePr>
        <p:xfrm>
          <a:off x="53716" y="1844824"/>
          <a:ext cx="8911705" cy="4983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254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Государственная инспекция труда в Омской области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4866"/>
            <a:ext cx="8686800" cy="98397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СМЕРТЕЛЬНО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пострадавших 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несчастных случаев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2"/>
          <a:srcRect r="84979"/>
          <a:stretch>
            <a:fillRect/>
          </a:stretch>
        </p:blipFill>
        <p:spPr bwMode="auto">
          <a:xfrm>
            <a:off x="285720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93519404"/>
              </p:ext>
            </p:extLst>
          </p:nvPr>
        </p:nvGraphicFramePr>
        <p:xfrm>
          <a:off x="27384" y="1830666"/>
          <a:ext cx="9036496" cy="502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202322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949" y="449952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Государственная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инспекция труда Омской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2000" dirty="0"/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5400675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Тяжелые несчастные случаи на производстве по причинам, вызванным человеческими и производственными факторами</a:t>
            </a:r>
            <a:endParaRPr lang="ru-RU" sz="2000" dirty="0" smtClean="0"/>
          </a:p>
        </p:txBody>
      </p:sp>
      <p:pic>
        <p:nvPicPr>
          <p:cNvPr id="35844" name="Рисунок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79"/>
          <a:stretch>
            <a:fillRect/>
          </a:stretch>
        </p:blipFill>
        <p:spPr bwMode="auto">
          <a:xfrm>
            <a:off x="411163" y="282575"/>
            <a:ext cx="8239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845" name="Диаграмма 4"/>
          <p:cNvGraphicFramePr>
            <a:graphicFrameLocks/>
          </p:cNvGraphicFramePr>
          <p:nvPr/>
        </p:nvGraphicFramePr>
        <p:xfrm>
          <a:off x="992188" y="1938338"/>
          <a:ext cx="7446962" cy="485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r:id="rId5" imgW="7443861" imgH="4852837" progId="Excel.Chart.8">
                  <p:embed/>
                </p:oleObj>
              </mc:Choice>
              <mc:Fallback>
                <p:oleObj r:id="rId5" imgW="7443861" imgH="485283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1938338"/>
                        <a:ext cx="7446962" cy="485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59034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949" y="449952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      Государственная инспекция труда Омской области</a:t>
            </a:r>
            <a:endParaRPr lang="ru-RU" sz="2000" dirty="0"/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525621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000" b="1" smtClean="0">
                <a:solidFill>
                  <a:schemeClr val="tx1"/>
                </a:solidFill>
              </a:rPr>
              <a:t>Смертельные несчастные случаи на производстве по причинам, вызванным человеческими и производственными факторами</a:t>
            </a:r>
            <a:endParaRPr lang="ru-RU" sz="2000" smtClean="0"/>
          </a:p>
        </p:txBody>
      </p:sp>
      <p:pic>
        <p:nvPicPr>
          <p:cNvPr id="36868" name="Рисунок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79"/>
          <a:stretch>
            <a:fillRect/>
          </a:stretch>
        </p:blipFill>
        <p:spPr bwMode="auto">
          <a:xfrm>
            <a:off x="411163" y="282575"/>
            <a:ext cx="8239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869" name="Диаграмма 4"/>
          <p:cNvGraphicFramePr>
            <a:graphicFrameLocks/>
          </p:cNvGraphicFramePr>
          <p:nvPr/>
        </p:nvGraphicFramePr>
        <p:xfrm>
          <a:off x="992188" y="1938338"/>
          <a:ext cx="7446962" cy="485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r:id="rId5" imgW="7443861" imgH="4852837" progId="Excel.Chart.8">
                  <p:embed/>
                </p:oleObj>
              </mc:Choice>
              <mc:Fallback>
                <p:oleObj r:id="rId5" imgW="7443861" imgH="485283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1938338"/>
                        <a:ext cx="7446962" cy="485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289964"/>
              </p:ext>
            </p:extLst>
          </p:nvPr>
        </p:nvGraphicFramePr>
        <p:xfrm>
          <a:off x="683568" y="2003425"/>
          <a:ext cx="7662862" cy="485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r:id="rId8" imgW="7663336" imgH="4852837" progId="Excel.Chart.8">
                  <p:embed/>
                </p:oleObj>
              </mc:Choice>
              <mc:Fallback>
                <p:oleObj r:id="rId8" imgW="7663336" imgH="485283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003425"/>
                        <a:ext cx="7662862" cy="485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44803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7969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Государственная инспекция труда в Омской области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048476"/>
              </p:ext>
            </p:extLst>
          </p:nvPr>
        </p:nvGraphicFramePr>
        <p:xfrm>
          <a:off x="285720" y="1142984"/>
          <a:ext cx="8686800" cy="559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3"/>
          <a:srcRect r="84979"/>
          <a:stretch>
            <a:fillRect/>
          </a:stretch>
        </p:blipFill>
        <p:spPr bwMode="auto">
          <a:xfrm>
            <a:off x="285720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Государственная инспекция труда в Омской области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333968"/>
              </p:ext>
            </p:extLst>
          </p:nvPr>
        </p:nvGraphicFramePr>
        <p:xfrm>
          <a:off x="214282" y="1071546"/>
          <a:ext cx="8715436" cy="5669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3"/>
          <a:srcRect r="84979"/>
          <a:stretch>
            <a:fillRect/>
          </a:stretch>
        </p:blipFill>
        <p:spPr bwMode="auto">
          <a:xfrm>
            <a:off x="214282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Государственная инспекция труда Омской области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016131"/>
              </p:ext>
            </p:extLst>
          </p:nvPr>
        </p:nvGraphicFramePr>
        <p:xfrm>
          <a:off x="214282" y="1071546"/>
          <a:ext cx="8715436" cy="5669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3"/>
          <a:srcRect r="84979"/>
          <a:stretch>
            <a:fillRect/>
          </a:stretch>
        </p:blipFill>
        <p:spPr bwMode="auto">
          <a:xfrm>
            <a:off x="214282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86409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Государственная инспекция труда Омской области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521184"/>
              </p:ext>
            </p:extLst>
          </p:nvPr>
        </p:nvGraphicFramePr>
        <p:xfrm>
          <a:off x="214282" y="1071546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3"/>
          <a:srcRect r="84979"/>
          <a:stretch>
            <a:fillRect/>
          </a:stretch>
        </p:blipFill>
        <p:spPr bwMode="auto">
          <a:xfrm>
            <a:off x="214282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5669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Государственная инспекция труда Омской области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008835"/>
              </p:ext>
            </p:extLst>
          </p:nvPr>
        </p:nvGraphicFramePr>
        <p:xfrm>
          <a:off x="214282" y="1071546"/>
          <a:ext cx="8715436" cy="5597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3"/>
          <a:srcRect r="84979"/>
          <a:stretch>
            <a:fillRect/>
          </a:stretch>
        </p:blipFill>
        <p:spPr bwMode="auto">
          <a:xfrm>
            <a:off x="214282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78324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Государственная инспекция труда Омской области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373288"/>
              </p:ext>
            </p:extLst>
          </p:nvPr>
        </p:nvGraphicFramePr>
        <p:xfrm>
          <a:off x="107504" y="1268759"/>
          <a:ext cx="8928992" cy="547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3"/>
          <a:srcRect r="84979"/>
          <a:stretch>
            <a:fillRect/>
          </a:stretch>
        </p:blipFill>
        <p:spPr bwMode="auto">
          <a:xfrm>
            <a:off x="214282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9941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Государственная инспекция труда Омской области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242194"/>
              </p:ext>
            </p:extLst>
          </p:nvPr>
        </p:nvGraphicFramePr>
        <p:xfrm>
          <a:off x="107504" y="1268759"/>
          <a:ext cx="8928992" cy="547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3"/>
          <a:srcRect r="84979"/>
          <a:stretch>
            <a:fillRect/>
          </a:stretch>
        </p:blipFill>
        <p:spPr bwMode="auto">
          <a:xfrm>
            <a:off x="214282" y="285728"/>
            <a:ext cx="82389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1719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254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Государственная инспекция труда в Омской области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36014"/>
              </p:ext>
            </p:extLst>
          </p:nvPr>
        </p:nvGraphicFramePr>
        <p:xfrm>
          <a:off x="0" y="1004866"/>
          <a:ext cx="9144000" cy="5853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12"/>
          <p:cNvPicPr>
            <a:picLocks noChangeAspect="1" noChangeArrowheads="1"/>
          </p:cNvPicPr>
          <p:nvPr/>
        </p:nvPicPr>
        <p:blipFill>
          <a:blip r:embed="rId3"/>
          <a:srcRect r="84979"/>
          <a:stretch>
            <a:fillRect/>
          </a:stretch>
        </p:blipFill>
        <p:spPr bwMode="auto">
          <a:xfrm>
            <a:off x="214282" y="116632"/>
            <a:ext cx="823899" cy="88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020354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Трек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Трек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985</TotalTime>
  <Words>578</Words>
  <Application>Microsoft Office PowerPoint</Application>
  <PresentationFormat>Экран (4:3)</PresentationFormat>
  <Paragraphs>171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Трек</vt:lpstr>
      <vt:lpstr>Диаграмма Microsoft Excel</vt:lpstr>
      <vt:lpstr>        Государственная инспекция труда в Омской области</vt:lpstr>
      <vt:lpstr>              Государственная инспекция труда в Омской области</vt:lpstr>
      <vt:lpstr>               Государственная инспекция труда в Омской области</vt:lpstr>
      <vt:lpstr>               Государственная инспекция труда Омской области</vt:lpstr>
      <vt:lpstr>               Государственная инспекция труда Омской области</vt:lpstr>
      <vt:lpstr>               Государственная инспекция труда Омской области</vt:lpstr>
      <vt:lpstr>               Государственная инспекция труда Омской области</vt:lpstr>
      <vt:lpstr>               Государственная инспекция труда Омской области</vt:lpstr>
      <vt:lpstr>         Государственная инспекция труда в Омской области</vt:lpstr>
      <vt:lpstr>         Государственная инспекция труда в Омской области</vt:lpstr>
      <vt:lpstr>         Государственная инспекция труда в Омской области</vt:lpstr>
      <vt:lpstr>         Государственная инспекция труда в Омской области</vt:lpstr>
      <vt:lpstr>         Государственная инспекция труда в Омской области</vt:lpstr>
      <vt:lpstr>         Государственная инспекция труда в Омской области</vt:lpstr>
      <vt:lpstr>         Государственная инспекция труда в Омской области</vt:lpstr>
      <vt:lpstr>         Государственная инспекция труда в Омской области</vt:lpstr>
      <vt:lpstr>         Государственная инспекция труда в Омской области</vt:lpstr>
      <vt:lpstr>              Государственная инспекция труда Омской области</vt:lpstr>
      <vt:lpstr>              Государственная инспекция труда Омской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инспекция труда Омской области</dc:title>
  <dc:creator>Мария</dc:creator>
  <cp:lastModifiedBy>Сергей М. Писарев</cp:lastModifiedBy>
  <cp:revision>189</cp:revision>
  <dcterms:created xsi:type="dcterms:W3CDTF">2013-05-21T14:05:27Z</dcterms:created>
  <dcterms:modified xsi:type="dcterms:W3CDTF">2014-05-05T07:43:57Z</dcterms:modified>
</cp:coreProperties>
</file>